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4"/>
  </p:notesMasterIdLst>
  <p:sldIdLst>
    <p:sldId id="298" r:id="rId2"/>
    <p:sldId id="268" r:id="rId3"/>
    <p:sldId id="258" r:id="rId4"/>
    <p:sldId id="257" r:id="rId5"/>
    <p:sldId id="259" r:id="rId6"/>
    <p:sldId id="260" r:id="rId7"/>
    <p:sldId id="275" r:id="rId8"/>
    <p:sldId id="276" r:id="rId9"/>
    <p:sldId id="279" r:id="rId10"/>
    <p:sldId id="277" r:id="rId11"/>
    <p:sldId id="295" r:id="rId12"/>
    <p:sldId id="280" r:id="rId13"/>
    <p:sldId id="297" r:id="rId14"/>
    <p:sldId id="289" r:id="rId15"/>
    <p:sldId id="290" r:id="rId16"/>
    <p:sldId id="292" r:id="rId17"/>
    <p:sldId id="293" r:id="rId18"/>
    <p:sldId id="284" r:id="rId19"/>
    <p:sldId id="294" r:id="rId20"/>
    <p:sldId id="285" r:id="rId21"/>
    <p:sldId id="278" r:id="rId22"/>
    <p:sldId id="27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aller, Amanda - NRCS, Washington, DC" initials="SA-NWD" lastIdx="1" clrIdx="0">
    <p:extLst>
      <p:ext uri="{19B8F6BF-5375-455C-9EA6-DF929625EA0E}">
        <p15:presenceInfo xmlns:p15="http://schemas.microsoft.com/office/powerpoint/2012/main" userId="S-1-5-21-2443529608-3098792306-3041422421-105059" providerId="AD"/>
      </p:ext>
    </p:extLst>
  </p:cmAuthor>
  <p:cmAuthor id="2" name="Fletcher, Rebecca - NRCS, Indianapolis, IN" initials="FR-NII" lastIdx="2" clrIdx="1">
    <p:extLst>
      <p:ext uri="{19B8F6BF-5375-455C-9EA6-DF929625EA0E}">
        <p15:presenceInfo xmlns:p15="http://schemas.microsoft.com/office/powerpoint/2012/main" userId="S-1-5-21-2443529608-3098792306-3041422421-907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FC6"/>
    <a:srgbClr val="4171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1583" autoAdjust="0"/>
  </p:normalViewPr>
  <p:slideViewPr>
    <p:cSldViewPr snapToGrid="0">
      <p:cViewPr varScale="1">
        <p:scale>
          <a:sx n="80" d="100"/>
          <a:sy n="80" d="100"/>
        </p:scale>
        <p:origin x="648" y="31"/>
      </p:cViewPr>
      <p:guideLst/>
    </p:cSldViewPr>
  </p:slideViewPr>
  <p:notesTextViewPr>
    <p:cViewPr>
      <p:scale>
        <a:sx n="1" d="1"/>
        <a:sy n="1" d="1"/>
      </p:scale>
      <p:origin x="0" y="0"/>
    </p:cViewPr>
  </p:notesTextViewPr>
  <p:notesViewPr>
    <p:cSldViewPr snapToGrid="0">
      <p:cViewPr varScale="1">
        <p:scale>
          <a:sx n="65" d="100"/>
          <a:sy n="65" d="100"/>
        </p:scale>
        <p:origin x="1540"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24970E-3FEB-4730-8C3F-33DAB2410AD7}" type="datetimeFigureOut">
              <a:rPr lang="en-US" smtClean="0"/>
              <a:t>9/23/2021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D1CCF7-3DEB-4FCF-9BE3-6D60D58C4288}" type="slidenum">
              <a:rPr lang="en-US" smtClean="0"/>
              <a:t>‹#›</a:t>
            </a:fld>
            <a:endParaRPr lang="en-US"/>
          </a:p>
        </p:txBody>
      </p:sp>
    </p:spTree>
    <p:extLst>
      <p:ext uri="{BB962C8B-B14F-4D97-AF65-F5344CB8AC3E}">
        <p14:creationId xmlns:p14="http://schemas.microsoft.com/office/powerpoint/2010/main" val="3172873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National Conservation Planning Partnership represents a national effort and commitment by the five (5) National Conservation Partners (National Association of Conservation Districts, National Association of State Conservation Agencies, National Association of Resource Council and Development Councils, National Conservation Districts Employee Association and the Natural Resources Conservation Service) to reinvigorate conservation planning by strengthening the support for  field conservationists to work with clients in developing and implementing conservation plans. As most folks know, The nine (9) step planning process includes identifying client business objectives, determining the clients objectives, identifying and assessing resource concerns, analyzing resource data, formulating alternatives, evaluating conservation problems and opportunities, providing information to allow the client to make a well informed decision utilizing science-based tools as well as information to implement the plan and evaluate the effectiveness of the plan in addressing the identified resource concerns. </a:t>
            </a:r>
          </a:p>
          <a:p>
            <a:endParaRPr lang="en-US" dirty="0"/>
          </a:p>
        </p:txBody>
      </p:sp>
      <p:sp>
        <p:nvSpPr>
          <p:cNvPr id="4" name="Slide Number Placeholder 3"/>
          <p:cNvSpPr>
            <a:spLocks noGrp="1"/>
          </p:cNvSpPr>
          <p:nvPr>
            <p:ph type="sldNum" sz="quarter" idx="10"/>
          </p:nvPr>
        </p:nvSpPr>
        <p:spPr/>
        <p:txBody>
          <a:bodyPr/>
          <a:lstStyle/>
          <a:p>
            <a:fld id="{F6D1CCF7-3DEB-4FCF-9BE3-6D60D58C4288}" type="slidenum">
              <a:rPr lang="en-US" smtClean="0"/>
              <a:t>2</a:t>
            </a:fld>
            <a:endParaRPr lang="en-US"/>
          </a:p>
        </p:txBody>
      </p:sp>
    </p:spTree>
    <p:extLst>
      <p:ext uri="{BB962C8B-B14F-4D97-AF65-F5344CB8AC3E}">
        <p14:creationId xmlns:p14="http://schemas.microsoft.com/office/powerpoint/2010/main" val="3868234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The website launched in 2019 and houses all available conservation partnership planning resources, along with updates on policy, training needs and tools.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During phase one, we wanted to ensure that employees received  messages in a timely manner which offered solutions to the issue's employees were experiencing. The communications committee developed and issued messages to provide project updates and share timely information. The committee is tasked with asking the hard-hitting questions to ensure that we have identified what would be helpful to our employees. GovDelivery was used during phase one and allowed for a one stop tool to communicate directly with all employees. This in addition, allowed for employees to opt-in for communications. We worked  across the partnership to develop an extensive list for our employees.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NCDEA and the communication team is working with our Marketing group to expand the website that has been developed to share additional information with employees and partners.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Phase 2 will pull in new partners and groups that will help to leverage identified funding and resource needs.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We will be branding NCPP and all messages will be issued direct from NCPP versus GovDelivery.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Each month we distribute a newsletter to provide key updates, technical information and guidance to the conservation partner employees.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To date, there have been 10 newsletters issued that will focus and feature ongoing works and efforts within conservation.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This in addition to featuring our dynamic conservationist allows us to highlight what works in the field and across the conservation partnership.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We’re always open to new ideas to improve conservation planning!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6D1CCF7-3DEB-4FCF-9BE3-6D60D58C4288}" type="slidenum">
              <a:rPr lang="en-US" smtClean="0"/>
              <a:t>13</a:t>
            </a:fld>
            <a:endParaRPr lang="en-US"/>
          </a:p>
        </p:txBody>
      </p:sp>
    </p:spTree>
    <p:extLst>
      <p:ext uri="{BB962C8B-B14F-4D97-AF65-F5344CB8AC3E}">
        <p14:creationId xmlns:p14="http://schemas.microsoft.com/office/powerpoint/2010/main" val="4039850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D1CCF7-3DEB-4FCF-9BE3-6D60D58C4288}" type="slidenum">
              <a:rPr lang="en-US" smtClean="0"/>
              <a:t>16</a:t>
            </a:fld>
            <a:endParaRPr lang="en-US"/>
          </a:p>
        </p:txBody>
      </p:sp>
    </p:spTree>
    <p:extLst>
      <p:ext uri="{BB962C8B-B14F-4D97-AF65-F5344CB8AC3E}">
        <p14:creationId xmlns:p14="http://schemas.microsoft.com/office/powerpoint/2010/main" val="280741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D1CCF7-3DEB-4FCF-9BE3-6D60D58C4288}" type="slidenum">
              <a:rPr lang="en-US" smtClean="0"/>
              <a:t>17</a:t>
            </a:fld>
            <a:endParaRPr lang="en-US"/>
          </a:p>
        </p:txBody>
      </p:sp>
    </p:spTree>
    <p:extLst>
      <p:ext uri="{BB962C8B-B14F-4D97-AF65-F5344CB8AC3E}">
        <p14:creationId xmlns:p14="http://schemas.microsoft.com/office/powerpoint/2010/main" val="2096230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D1CCF7-3DEB-4FCF-9BE3-6D60D58C4288}" type="slidenum">
              <a:rPr lang="en-US" smtClean="0"/>
              <a:t>18</a:t>
            </a:fld>
            <a:endParaRPr lang="en-US"/>
          </a:p>
        </p:txBody>
      </p:sp>
    </p:spTree>
    <p:extLst>
      <p:ext uri="{BB962C8B-B14F-4D97-AF65-F5344CB8AC3E}">
        <p14:creationId xmlns:p14="http://schemas.microsoft.com/office/powerpoint/2010/main" val="336404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D1CCF7-3DEB-4FCF-9BE3-6D60D58C4288}" type="slidenum">
              <a:rPr lang="en-US" smtClean="0"/>
              <a:t>19</a:t>
            </a:fld>
            <a:endParaRPr lang="en-US"/>
          </a:p>
        </p:txBody>
      </p:sp>
    </p:spTree>
    <p:extLst>
      <p:ext uri="{BB962C8B-B14F-4D97-AF65-F5344CB8AC3E}">
        <p14:creationId xmlns:p14="http://schemas.microsoft.com/office/powerpoint/2010/main" val="1619163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D1CCF7-3DEB-4FCF-9BE3-6D60D58C4288}" type="slidenum">
              <a:rPr lang="en-US" smtClean="0"/>
              <a:t>20</a:t>
            </a:fld>
            <a:endParaRPr lang="en-US"/>
          </a:p>
        </p:txBody>
      </p:sp>
    </p:spTree>
    <p:extLst>
      <p:ext uri="{BB962C8B-B14F-4D97-AF65-F5344CB8AC3E}">
        <p14:creationId xmlns:p14="http://schemas.microsoft.com/office/powerpoint/2010/main" val="33467105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have been key accomplishments made which have allowed for the expansion of boots on the ground, increased technical expertise, knowledge transfer and engaged dialogues that will expand to include the feedback that we will receive today and for the remaining six sessions. Your input is key and will help to ensure that we have identified and addressed all of the known issues, needs and goals for this effort. </a:t>
            </a:r>
          </a:p>
        </p:txBody>
      </p:sp>
      <p:sp>
        <p:nvSpPr>
          <p:cNvPr id="4" name="Slide Number Placeholder 3"/>
          <p:cNvSpPr>
            <a:spLocks noGrp="1"/>
          </p:cNvSpPr>
          <p:nvPr>
            <p:ph type="sldNum" sz="quarter" idx="10"/>
          </p:nvPr>
        </p:nvSpPr>
        <p:spPr/>
        <p:txBody>
          <a:bodyPr/>
          <a:lstStyle/>
          <a:p>
            <a:fld id="{F6D1CCF7-3DEB-4FCF-9BE3-6D60D58C4288}" type="slidenum">
              <a:rPr lang="en-US" smtClean="0"/>
              <a:t>21</a:t>
            </a:fld>
            <a:endParaRPr lang="en-US"/>
          </a:p>
        </p:txBody>
      </p:sp>
    </p:spTree>
    <p:extLst>
      <p:ext uri="{BB962C8B-B14F-4D97-AF65-F5344CB8AC3E}">
        <p14:creationId xmlns:p14="http://schemas.microsoft.com/office/powerpoint/2010/main" val="38992557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work to plan for tomorrow together, let us all be reminded that conservation planning is our first interaction with our customers and will help to ensure a good customer experience!</a:t>
            </a:r>
          </a:p>
        </p:txBody>
      </p:sp>
      <p:sp>
        <p:nvSpPr>
          <p:cNvPr id="4" name="Slide Number Placeholder 3"/>
          <p:cNvSpPr>
            <a:spLocks noGrp="1"/>
          </p:cNvSpPr>
          <p:nvPr>
            <p:ph type="sldNum" sz="quarter" idx="10"/>
          </p:nvPr>
        </p:nvSpPr>
        <p:spPr/>
        <p:txBody>
          <a:bodyPr/>
          <a:lstStyle/>
          <a:p>
            <a:fld id="{F6D1CCF7-3DEB-4FCF-9BE3-6D60D58C4288}" type="slidenum">
              <a:rPr lang="en-US" smtClean="0"/>
              <a:t>22</a:t>
            </a:fld>
            <a:endParaRPr lang="en-US"/>
          </a:p>
        </p:txBody>
      </p:sp>
    </p:spTree>
    <p:extLst>
      <p:ext uri="{BB962C8B-B14F-4D97-AF65-F5344CB8AC3E}">
        <p14:creationId xmlns:p14="http://schemas.microsoft.com/office/powerpoint/2010/main" val="3101227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NCPP recognizes it is only through the leadership, support and commitment of the conservation partnership in the states that this effort will be successful. NCPP is committed to helping all  leaders and employees . In addition, through ongoing dialogues, we will  plan to identify the challenges and needs in question, for  ensuring that  the technical skills and applicable staff years (employees) are assigned and equipped to help get conservation on the ground. </a:t>
            </a:r>
          </a:p>
          <a:p>
            <a:endParaRPr lang="en-US" dirty="0"/>
          </a:p>
          <a:p>
            <a:r>
              <a:rPr lang="en-US" dirty="0"/>
              <a:t>Together, we will achieve this goal! </a:t>
            </a:r>
          </a:p>
          <a:p>
            <a:endParaRPr lang="en-US" dirty="0"/>
          </a:p>
        </p:txBody>
      </p:sp>
      <p:sp>
        <p:nvSpPr>
          <p:cNvPr id="4" name="Slide Number Placeholder 3"/>
          <p:cNvSpPr>
            <a:spLocks noGrp="1"/>
          </p:cNvSpPr>
          <p:nvPr>
            <p:ph type="sldNum" sz="quarter" idx="10"/>
          </p:nvPr>
        </p:nvSpPr>
        <p:spPr/>
        <p:txBody>
          <a:bodyPr/>
          <a:lstStyle/>
          <a:p>
            <a:fld id="{F6D1CCF7-3DEB-4FCF-9BE3-6D60D58C4288}" type="slidenum">
              <a:rPr lang="en-US" smtClean="0"/>
              <a:t>3</a:t>
            </a:fld>
            <a:endParaRPr lang="en-US"/>
          </a:p>
        </p:txBody>
      </p:sp>
    </p:spTree>
    <p:extLst>
      <p:ext uri="{BB962C8B-B14F-4D97-AF65-F5344CB8AC3E}">
        <p14:creationId xmlns:p14="http://schemas.microsoft.com/office/powerpoint/2010/main" val="1987735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NCPP recognizes it is only through the leadership, support and commitment of the conservation partnership in the states that this effort will be successful. NCPP is committed to helping all  leaders and employees . In addition, through ongoing dialogues, we will  plan to identify the challenges and needs in question, for  ensuring that  the technical skills and applicable staff years (employees) are assigned and equipped to help get conservation on the ground.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Together, we will achieve this goal!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6D1CCF7-3DEB-4FCF-9BE3-6D60D58C4288}" type="slidenum">
              <a:rPr lang="en-US" smtClean="0"/>
              <a:t>4</a:t>
            </a:fld>
            <a:endParaRPr lang="en-US"/>
          </a:p>
        </p:txBody>
      </p:sp>
    </p:spTree>
    <p:extLst>
      <p:ext uri="{BB962C8B-B14F-4D97-AF65-F5344CB8AC3E}">
        <p14:creationId xmlns:p14="http://schemas.microsoft.com/office/powerpoint/2010/main" val="4138530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 virtue in planning merely for the sake of planning. Unless plans can be translated into action, planning becomes a profitless mental exercise.</a:t>
            </a:r>
          </a:p>
          <a:p>
            <a:endParaRPr lang="en-US" dirty="0"/>
          </a:p>
          <a:p>
            <a:r>
              <a:rPr lang="en-US" dirty="0"/>
              <a:t>This effort is a call to action to ensure that conservation planning becomes the focal point that allows the utilization of the various tools of implementation for the client. Establishing these goals ,  will allow for the Partnership to ensure that we have provided the key assistance needed to help the farmer,  rancher or other customers meet their goals.  </a:t>
            </a:r>
          </a:p>
        </p:txBody>
      </p:sp>
      <p:sp>
        <p:nvSpPr>
          <p:cNvPr id="4" name="Slide Number Placeholder 3"/>
          <p:cNvSpPr>
            <a:spLocks noGrp="1"/>
          </p:cNvSpPr>
          <p:nvPr>
            <p:ph type="sldNum" sz="quarter" idx="10"/>
          </p:nvPr>
        </p:nvSpPr>
        <p:spPr/>
        <p:txBody>
          <a:bodyPr/>
          <a:lstStyle/>
          <a:p>
            <a:fld id="{F6D1CCF7-3DEB-4FCF-9BE3-6D60D58C4288}" type="slidenum">
              <a:rPr lang="en-US" smtClean="0"/>
              <a:t>5</a:t>
            </a:fld>
            <a:endParaRPr lang="en-US"/>
          </a:p>
        </p:txBody>
      </p:sp>
    </p:spTree>
    <p:extLst>
      <p:ext uri="{BB962C8B-B14F-4D97-AF65-F5344CB8AC3E}">
        <p14:creationId xmlns:p14="http://schemas.microsoft.com/office/powerpoint/2010/main" val="3956586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a:t>
            </a:r>
            <a:r>
              <a:rPr lang="en-US" b="1" i="1" dirty="0"/>
              <a:t>Communication and Messaging Team </a:t>
            </a:r>
            <a:r>
              <a:rPr lang="en-US" dirty="0"/>
              <a:t>is developing new marketing products and providing staff unique opportunities to share ideas and approaches to put conservation planning first. </a:t>
            </a:r>
          </a:p>
          <a:p>
            <a:r>
              <a:rPr lang="en-US" dirty="0"/>
              <a:t>Our </a:t>
            </a:r>
            <a:r>
              <a:rPr lang="en-US" b="1" i="1" dirty="0"/>
              <a:t>Performance, Outcomes, Goals, and Accountability </a:t>
            </a:r>
            <a:r>
              <a:rPr lang="en-US" b="0" i="0" dirty="0"/>
              <a:t>T</a:t>
            </a:r>
            <a:r>
              <a:rPr lang="en-US" dirty="0"/>
              <a:t>eam is reassessing how we measure performance, and developing ways to measure the value of planning practices.</a:t>
            </a:r>
          </a:p>
          <a:p>
            <a:r>
              <a:rPr lang="en-US" dirty="0"/>
              <a:t>Our </a:t>
            </a:r>
            <a:r>
              <a:rPr lang="en-US" b="1" i="1" dirty="0"/>
              <a:t>Partnership and Leveraging Capacity Team </a:t>
            </a:r>
            <a:r>
              <a:rPr lang="en-US" dirty="0"/>
              <a:t>is working to acquaint or reacquaint  traditional and non-traditional partners with this information, and to leverage each partner’s strengths and expertise.</a:t>
            </a:r>
          </a:p>
          <a:p>
            <a:r>
              <a:rPr lang="en-US" dirty="0"/>
              <a:t>Our </a:t>
            </a:r>
            <a:r>
              <a:rPr lang="en-US" b="1" i="1" dirty="0"/>
              <a:t>Training, Certification, Technical Processes and Tools Team </a:t>
            </a:r>
            <a:r>
              <a:rPr lang="en-US" dirty="0"/>
              <a:t>is implementing strategies and policy that will enhance and provide greater availability of training and tools to build capacity and meet our customers’ needs.  </a:t>
            </a:r>
          </a:p>
          <a:p>
            <a:r>
              <a:rPr lang="en-US" dirty="0"/>
              <a:t>One of the reasons this effort came about is  the survey results from NCPP partner employees  that identified  employees needs . </a:t>
            </a:r>
          </a:p>
          <a:p>
            <a:endParaRPr lang="en-US" b="1" i="0" u="none" dirty="0"/>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ea typeface="+mn-ea"/>
                <a:cs typeface="+mn-cs"/>
              </a:rPr>
              <a:t>The direction for these teams came about as a result of the NCPP surveys, which were administered to field staff, district supervisors and farmers/ranchers. Responses showed that in order for this effort to be successful it required increases in staffing, staff development, and a leadership shift to prioritize planning. Plans were put into place by these teams to develop action items to address the concerns of both state leaders and field employees in implementing NCPP goals</a:t>
            </a:r>
            <a:r>
              <a:rPr kumimoji="0" lang="en-US" sz="1200" b="0" i="1" u="none" strike="noStrike" kern="1200" cap="none" spc="0" normalizeH="0" baseline="0" noProof="0" dirty="0">
                <a:ln>
                  <a:noFill/>
                </a:ln>
                <a:solidFill>
                  <a:srgbClr val="FF0000"/>
                </a:solidFill>
                <a:effectLst/>
                <a:uLnTx/>
                <a:uFillTx/>
                <a:latin typeface="+mn-lt"/>
                <a:ea typeface="+mn-ea"/>
                <a:cs typeface="+mn-cs"/>
              </a:rPr>
              <a:t>. </a:t>
            </a:r>
            <a:endParaRPr kumimoji="0" lang="en-US" sz="1200" b="0" i="0" u="none" strike="noStrike" kern="1200" cap="none" spc="0" normalizeH="0" baseline="0" noProof="0" dirty="0">
              <a:ln>
                <a:noFill/>
              </a:ln>
              <a:solidFill>
                <a:srgbClr val="FF0000"/>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6D1CCF7-3DEB-4FCF-9BE3-6D60D58C4288}" type="slidenum">
              <a:rPr lang="en-US" smtClean="0"/>
              <a:t>6</a:t>
            </a:fld>
            <a:endParaRPr lang="en-US"/>
          </a:p>
        </p:txBody>
      </p:sp>
    </p:spTree>
    <p:extLst>
      <p:ext uri="{BB962C8B-B14F-4D97-AF65-F5344CB8AC3E}">
        <p14:creationId xmlns:p14="http://schemas.microsoft.com/office/powerpoint/2010/main" val="1315044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2018, NCPP held eight listening sessions in Indiana, Minnesota, Nebraska, New York, North Carolina, Texas, Washington and Wyoming to share detailed information about the status of conservation planning, learn from our employees and producers about the barriers to effective, on-the-ground conservation planning, and to discuss the future of conservation planning.</a:t>
            </a:r>
          </a:p>
        </p:txBody>
      </p:sp>
      <p:sp>
        <p:nvSpPr>
          <p:cNvPr id="4" name="Slide Number Placeholder 3"/>
          <p:cNvSpPr>
            <a:spLocks noGrp="1"/>
          </p:cNvSpPr>
          <p:nvPr>
            <p:ph type="sldNum" sz="quarter" idx="10"/>
          </p:nvPr>
        </p:nvSpPr>
        <p:spPr/>
        <p:txBody>
          <a:bodyPr/>
          <a:lstStyle/>
          <a:p>
            <a:fld id="{F6D1CCF7-3DEB-4FCF-9BE3-6D60D58C4288}" type="slidenum">
              <a:rPr lang="en-US" smtClean="0"/>
              <a:t>7</a:t>
            </a:fld>
            <a:endParaRPr lang="en-US"/>
          </a:p>
        </p:txBody>
      </p:sp>
    </p:spTree>
    <p:extLst>
      <p:ext uri="{BB962C8B-B14F-4D97-AF65-F5344CB8AC3E}">
        <p14:creationId xmlns:p14="http://schemas.microsoft.com/office/powerpoint/2010/main" val="1594471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D1CCF7-3DEB-4FCF-9BE3-6D60D58C4288}" type="slidenum">
              <a:rPr lang="en-US" smtClean="0"/>
              <a:t>8</a:t>
            </a:fld>
            <a:endParaRPr lang="en-US"/>
          </a:p>
        </p:txBody>
      </p:sp>
    </p:spTree>
    <p:extLst>
      <p:ext uri="{BB962C8B-B14F-4D97-AF65-F5344CB8AC3E}">
        <p14:creationId xmlns:p14="http://schemas.microsoft.com/office/powerpoint/2010/main" val="3822656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D1CCF7-3DEB-4FCF-9BE3-6D60D58C4288}" type="slidenum">
              <a:rPr lang="en-US" smtClean="0"/>
              <a:t>11</a:t>
            </a:fld>
            <a:endParaRPr lang="en-US"/>
          </a:p>
        </p:txBody>
      </p:sp>
    </p:spTree>
    <p:extLst>
      <p:ext uri="{BB962C8B-B14F-4D97-AF65-F5344CB8AC3E}">
        <p14:creationId xmlns:p14="http://schemas.microsoft.com/office/powerpoint/2010/main" val="1806619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HHB Award launched in 2017. A new conservation planner category was added shortly after.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ea typeface="Gadugi" panose="020B0502040204020203" pitchFamily="34" charset="0"/>
                <a:cs typeface="Arial" panose="020B0604020202020204" pitchFamily="34" charset="0"/>
              </a:rPr>
              <a:t>NCPP is requesting that every state conservation partnership participates by selecting a state HHB Award winner in each category—producer and conservation planner.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latin typeface="Arial" panose="020B0604020202020204" pitchFamily="34" charset="0"/>
              <a:ea typeface="Gadugi" panose="020B0502040204020203"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latin typeface="Arial" panose="020B0604020202020204" pitchFamily="34" charset="0"/>
                <a:ea typeface="Gadugi" panose="020B0502040204020203" pitchFamily="34" charset="0"/>
                <a:cs typeface="Arial" panose="020B0604020202020204" pitchFamily="34" charset="0"/>
              </a:rPr>
              <a:t>To submit a nomination please go to the NCPP Website under awards and follow the appropriate link.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a:latin typeface="Arial" panose="020B0604020202020204" pitchFamily="34" charset="0"/>
              <a:ea typeface="Gadugi" panose="020B0502040204020203"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latin typeface="Arial" panose="020B0604020202020204" pitchFamily="34" charset="0"/>
                <a:ea typeface="Gadugi" panose="020B0502040204020203" pitchFamily="34" charset="0"/>
                <a:cs typeface="Arial" panose="020B0604020202020204" pitchFamily="34" charset="0"/>
              </a:rPr>
              <a:t>Nominations are due by October 1</a:t>
            </a:r>
            <a:r>
              <a:rPr lang="en-US" sz="1200" b="0" baseline="30000" dirty="0">
                <a:latin typeface="Arial" panose="020B0604020202020204" pitchFamily="34" charset="0"/>
                <a:ea typeface="Gadugi" panose="020B0502040204020203" pitchFamily="34" charset="0"/>
                <a:cs typeface="Arial" panose="020B0604020202020204" pitchFamily="34" charset="0"/>
              </a:rPr>
              <a:t>st</a:t>
            </a:r>
            <a:r>
              <a:rPr lang="en-US" sz="1200" b="0" dirty="0">
                <a:latin typeface="Arial" panose="020B0604020202020204" pitchFamily="34" charset="0"/>
                <a:ea typeface="Gadugi" panose="020B0502040204020203"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a:latin typeface="Arial" panose="020B0604020202020204" pitchFamily="34" charset="0"/>
              <a:ea typeface="Gadugi" panose="020B0502040204020203"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latin typeface="Arial" panose="020B0604020202020204" pitchFamily="34" charset="0"/>
                <a:ea typeface="Gadugi" panose="020B0502040204020203" pitchFamily="34" charset="0"/>
                <a:cs typeface="Arial" panose="020B0604020202020204" pitchFamily="34" charset="0"/>
              </a:rPr>
              <a:t>If you have any questions or concerns, please contact coordinator@ncpp.info </a:t>
            </a:r>
          </a:p>
          <a:p>
            <a:endParaRPr lang="en-US" dirty="0"/>
          </a:p>
        </p:txBody>
      </p:sp>
      <p:sp>
        <p:nvSpPr>
          <p:cNvPr id="4" name="Slide Number Placeholder 3"/>
          <p:cNvSpPr>
            <a:spLocks noGrp="1"/>
          </p:cNvSpPr>
          <p:nvPr>
            <p:ph type="sldNum" sz="quarter" idx="5"/>
          </p:nvPr>
        </p:nvSpPr>
        <p:spPr/>
        <p:txBody>
          <a:bodyPr/>
          <a:lstStyle/>
          <a:p>
            <a:fld id="{F6D1CCF7-3DEB-4FCF-9BE3-6D60D58C4288}" type="slidenum">
              <a:rPr lang="en-US" smtClean="0"/>
              <a:t>12</a:t>
            </a:fld>
            <a:endParaRPr lang="en-US"/>
          </a:p>
        </p:txBody>
      </p:sp>
    </p:spTree>
    <p:extLst>
      <p:ext uri="{BB962C8B-B14F-4D97-AF65-F5344CB8AC3E}">
        <p14:creationId xmlns:p14="http://schemas.microsoft.com/office/powerpoint/2010/main" val="1955608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494FCF-9E45-447E-BC21-510B1B45F805}"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1040965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494FCF-9E45-447E-BC21-510B1B45F805}"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306914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494FCF-9E45-447E-BC21-510B1B45F805}"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6B4E-6BEF-49A3-8D2C-635AFF0A929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5980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494FCF-9E45-447E-BC21-510B1B45F805}"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2060707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494FCF-9E45-447E-BC21-510B1B45F805}"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6B4E-6BEF-49A3-8D2C-635AFF0A929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33718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494FCF-9E45-447E-BC21-510B1B45F805}"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3836903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494FCF-9E45-447E-BC21-510B1B45F805}"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2502588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494FCF-9E45-447E-BC21-510B1B45F805}"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2894392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494FCF-9E45-447E-BC21-510B1B45F805}"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130100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494FCF-9E45-447E-BC21-510B1B45F805}" type="datetimeFigureOut">
              <a:rPr lang="en-US" smtClean="0"/>
              <a:t>9/23/2021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2158004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494FCF-9E45-447E-BC21-510B1B45F805}" type="datetimeFigureOut">
              <a:rPr lang="en-US" smtClean="0"/>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3531852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494FCF-9E45-447E-BC21-510B1B45F805}" type="datetimeFigureOut">
              <a:rPr lang="en-US" smtClean="0"/>
              <a:t>9/23/2021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2192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494FCF-9E45-447E-BC21-510B1B45F805}" type="datetimeFigureOut">
              <a:rPr lang="en-US" smtClean="0"/>
              <a:t>9/23/2021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1383736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94FCF-9E45-447E-BC21-510B1B45F805}" type="datetimeFigureOut">
              <a:rPr lang="en-US" smtClean="0"/>
              <a:t>9/23/2021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2422836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494FCF-9E45-447E-BC21-510B1B45F805}" type="datetimeFigureOut">
              <a:rPr lang="en-US" smtClean="0"/>
              <a:t>9/23/2021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86B4E-6BEF-49A3-8D2C-635AFF0A9299}" type="slidenum">
              <a:rPr lang="en-US" smtClean="0"/>
              <a:t>‹#›</a:t>
            </a:fld>
            <a:endParaRPr lang="en-US"/>
          </a:p>
        </p:txBody>
      </p:sp>
    </p:spTree>
    <p:extLst>
      <p:ext uri="{BB962C8B-B14F-4D97-AF65-F5344CB8AC3E}">
        <p14:creationId xmlns:p14="http://schemas.microsoft.com/office/powerpoint/2010/main" val="586908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86B4E-6BEF-49A3-8D2C-635AFF0A9299}" type="slidenum">
              <a:rPr lang="en-US" smtClean="0"/>
              <a:t>‹#›</a:t>
            </a:fld>
            <a:endParaRPr lang="en-US"/>
          </a:p>
        </p:txBody>
      </p:sp>
      <p:sp>
        <p:nvSpPr>
          <p:cNvPr id="5" name="Date Placeholder 4"/>
          <p:cNvSpPr>
            <a:spLocks noGrp="1"/>
          </p:cNvSpPr>
          <p:nvPr>
            <p:ph type="dt" sz="half" idx="10"/>
          </p:nvPr>
        </p:nvSpPr>
        <p:spPr/>
        <p:txBody>
          <a:bodyPr/>
          <a:lstStyle/>
          <a:p>
            <a:fld id="{02494FCF-9E45-447E-BC21-510B1B45F805}" type="datetimeFigureOut">
              <a:rPr lang="en-US" smtClean="0"/>
              <a:t>9/23/2021</a:t>
            </a:fld>
            <a:endParaRPr lang="en-US"/>
          </a:p>
        </p:txBody>
      </p:sp>
    </p:spTree>
    <p:extLst>
      <p:ext uri="{BB962C8B-B14F-4D97-AF65-F5344CB8AC3E}">
        <p14:creationId xmlns:p14="http://schemas.microsoft.com/office/powerpoint/2010/main" val="2503163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2494FCF-9E45-447E-BC21-510B1B45F805}" type="datetimeFigureOut">
              <a:rPr lang="en-US" smtClean="0"/>
              <a:t>9/23/2021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D86B4E-6BEF-49A3-8D2C-635AFF0A9299}" type="slidenum">
              <a:rPr lang="en-US" smtClean="0"/>
              <a:t>‹#›</a:t>
            </a:fld>
            <a:endParaRPr lang="en-US"/>
          </a:p>
        </p:txBody>
      </p:sp>
    </p:spTree>
    <p:extLst>
      <p:ext uri="{BB962C8B-B14F-4D97-AF65-F5344CB8AC3E}">
        <p14:creationId xmlns:p14="http://schemas.microsoft.com/office/powerpoint/2010/main" val="395161163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nacd.formstack.com/forms/2021_hugh_hammond_bennett_award_for_conservation_excellence_nomination_for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mailto:coordinator@ncpp.info" TargetMode="External"/><Relationship Id="rId4" Type="http://schemas.openxmlformats.org/officeDocument/2006/relationships/hyperlink" Target="https://www.nationalconservationplanningpartnership.com/awards/hugh-hammond-bennett-awards/hugh-hammond-bennett-award-eligibility/"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nationalconservationplanningpartnership.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11" name="Straight Connector 10">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9" name="Freeform: Shape 18">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8" name="Picture 17">
            <a:extLst>
              <a:ext uri="{FF2B5EF4-FFF2-40B4-BE49-F238E27FC236}">
                <a16:creationId xmlns:a16="http://schemas.microsoft.com/office/drawing/2014/main" id="{DFDAD067-9474-4CF6-AF4B-30150751D34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8742" r="11581" b="6765"/>
          <a:stretch/>
        </p:blipFill>
        <p:spPr>
          <a:xfrm>
            <a:off x="1802924" y="1348600"/>
            <a:ext cx="2547321" cy="2570015"/>
          </a:xfrm>
          <a:prstGeom prst="rect">
            <a:avLst/>
          </a:prstGeom>
          <a:noFill/>
        </p:spPr>
      </p:pic>
      <p:pic>
        <p:nvPicPr>
          <p:cNvPr id="20" name="Picture 19">
            <a:extLst>
              <a:ext uri="{FF2B5EF4-FFF2-40B4-BE49-F238E27FC236}">
                <a16:creationId xmlns:a16="http://schemas.microsoft.com/office/drawing/2014/main" id="{657CD9B6-9986-4BD1-AD70-168CF8171896}"/>
              </a:ext>
            </a:extLst>
          </p:cNvPr>
          <p:cNvPicPr>
            <a:picLocks noChangeAspect="1"/>
          </p:cNvPicPr>
          <p:nvPr/>
        </p:nvPicPr>
        <p:blipFill rotWithShape="1">
          <a:blip r:embed="rId3"/>
          <a:srcRect b="1356"/>
          <a:stretch/>
        </p:blipFill>
        <p:spPr>
          <a:xfrm>
            <a:off x="225641" y="4081286"/>
            <a:ext cx="5605691" cy="840375"/>
          </a:xfrm>
          <a:prstGeom prst="rect">
            <a:avLst/>
          </a:prstGeom>
        </p:spPr>
      </p:pic>
      <p:sp>
        <p:nvSpPr>
          <p:cNvPr id="21" name="Title 1">
            <a:extLst>
              <a:ext uri="{FF2B5EF4-FFF2-40B4-BE49-F238E27FC236}">
                <a16:creationId xmlns:a16="http://schemas.microsoft.com/office/drawing/2014/main" id="{7B57E678-4035-4ACE-8749-B149F9F7EB08}"/>
              </a:ext>
            </a:extLst>
          </p:cNvPr>
          <p:cNvSpPr>
            <a:spLocks noGrp="1"/>
          </p:cNvSpPr>
          <p:nvPr>
            <p:ph type="ctrTitle"/>
          </p:nvPr>
        </p:nvSpPr>
        <p:spPr>
          <a:xfrm>
            <a:off x="7136497" y="1201513"/>
            <a:ext cx="4720576" cy="4208809"/>
          </a:xfrm>
        </p:spPr>
        <p:txBody>
          <a:bodyPr/>
          <a:lstStyle/>
          <a:p>
            <a:pPr algn="ctr"/>
            <a:r>
              <a:rPr lang="en-US" b="1" dirty="0">
                <a:ln w="0"/>
                <a:solidFill>
                  <a:schemeClr val="bg1"/>
                </a:solidFill>
                <a:effectLst>
                  <a:outerShdw blurRad="127000" dist="38100" algn="l" rotWithShape="0">
                    <a:prstClr val="black">
                      <a:alpha val="56000"/>
                    </a:prstClr>
                  </a:outerShdw>
                </a:effectLst>
                <a:latin typeface="Arial" panose="020B0604020202020204" pitchFamily="34" charset="0"/>
                <a:cs typeface="Arial" panose="020B0604020202020204" pitchFamily="34" charset="0"/>
              </a:rPr>
              <a:t>National Conservation Planning Partnership</a:t>
            </a:r>
            <a:br>
              <a:rPr lang="en-US" b="1" dirty="0">
                <a:ln w="0"/>
                <a:solidFill>
                  <a:schemeClr val="bg1"/>
                </a:solidFill>
                <a:effectLst>
                  <a:outerShdw blurRad="127000" dist="38100" algn="l" rotWithShape="0">
                    <a:prstClr val="black">
                      <a:alpha val="56000"/>
                    </a:prstClr>
                  </a:outerShdw>
                </a:effectLst>
                <a:latin typeface="Arial" panose="020B0604020202020204" pitchFamily="34" charset="0"/>
                <a:cs typeface="Arial" panose="020B0604020202020204" pitchFamily="34" charset="0"/>
              </a:rPr>
            </a:br>
            <a:r>
              <a:rPr lang="en-US" b="1" dirty="0">
                <a:ln w="0"/>
                <a:solidFill>
                  <a:schemeClr val="bg1"/>
                </a:solidFill>
                <a:effectLst>
                  <a:outerShdw blurRad="127000" dist="38100" algn="l" rotWithShape="0">
                    <a:prstClr val="black">
                      <a:alpha val="56000"/>
                    </a:prstClr>
                  </a:outerShdw>
                </a:effectLst>
                <a:latin typeface="Arial" panose="020B0604020202020204" pitchFamily="34" charset="0"/>
                <a:cs typeface="Arial" panose="020B0604020202020204" pitchFamily="34" charset="0"/>
              </a:rPr>
              <a:t>(NCPP)</a:t>
            </a:r>
          </a:p>
        </p:txBody>
      </p:sp>
    </p:spTree>
    <p:extLst>
      <p:ext uri="{BB962C8B-B14F-4D97-AF65-F5344CB8AC3E}">
        <p14:creationId xmlns:p14="http://schemas.microsoft.com/office/powerpoint/2010/main" val="572604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A94E54-C681-4028-95A6-87178126E404}"/>
              </a:ext>
            </a:extLst>
          </p:cNvPr>
          <p:cNvSpPr>
            <a:spLocks noGrp="1"/>
          </p:cNvSpPr>
          <p:nvPr>
            <p:ph idx="1"/>
          </p:nvPr>
        </p:nvSpPr>
        <p:spPr>
          <a:xfrm>
            <a:off x="186612" y="1259633"/>
            <a:ext cx="9241626" cy="5916467"/>
          </a:xfrm>
        </p:spPr>
        <p:txBody>
          <a:bodyPr>
            <a:normAutofit/>
          </a:bodyPr>
          <a:lstStyle/>
          <a:p>
            <a:r>
              <a:rPr lang="en-US" sz="2400" b="1" dirty="0">
                <a:latin typeface="Arial" panose="020B0604020202020204" pitchFamily="34" charset="0"/>
                <a:cs typeface="Arial" panose="020B0604020202020204" pitchFamily="34" charset="0"/>
              </a:rPr>
              <a:t>Training.</a:t>
            </a:r>
            <a:r>
              <a:rPr lang="en-US" sz="24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Expand the training options for delivering national, regional and state based training that will provide more realistic levels of training needed for NCPP employees and other participants, to ensure that we are able to address the producers’ needs.</a:t>
            </a:r>
          </a:p>
          <a:p>
            <a:pPr marL="0" indent="0">
              <a:buNone/>
            </a:pPr>
            <a:endParaRPr lang="en-US"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Field employees receive clear messaging of benefits of conservation planning implementation</a:t>
            </a:r>
            <a:r>
              <a:rPr lang="en-US" dirty="0">
                <a:latin typeface="Arial" panose="020B0604020202020204" pitchFamily="34" charset="0"/>
                <a:cs typeface="Arial" panose="020B0604020202020204" pitchFamily="34" charset="0"/>
              </a:rPr>
              <a:t>. Use Conservation Effects Assessment Project (CEAP) or other modeling methods to communicate and quantify benefits and outcomes to help customers (internal and external alike) better understand the effectiveness of conservation practices. This in addition to a simplified planning process will increase customer engagement and allow for the continuous adoption of a conservation plan.  </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7C275EA7-9633-4917-83CA-B464369A2D28}"/>
              </a:ext>
            </a:extLst>
          </p:cNvPr>
          <p:cNvSpPr>
            <a:spLocks noGrp="1"/>
          </p:cNvSpPr>
          <p:nvPr>
            <p:ph type="title"/>
          </p:nvPr>
        </p:nvSpPr>
        <p:spPr>
          <a:xfrm>
            <a:off x="0" y="143069"/>
            <a:ext cx="9428238" cy="948856"/>
          </a:xfrm>
        </p:spPr>
        <p:txBody>
          <a:bodyPr>
            <a:noAutofit/>
          </a:bodyPr>
          <a:lstStyle/>
          <a:p>
            <a:pPr algn="ctr"/>
            <a:r>
              <a:rPr lang="en-US" sz="4800" b="1" dirty="0">
                <a:latin typeface="Arial" panose="020B0604020202020204" pitchFamily="34" charset="0"/>
                <a:cs typeface="Arial" panose="020B0604020202020204" pitchFamily="34" charset="0"/>
              </a:rPr>
              <a:t>Summary of Recommendations</a:t>
            </a:r>
          </a:p>
        </p:txBody>
      </p:sp>
      <p:pic>
        <p:nvPicPr>
          <p:cNvPr id="5" name="Picture 4">
            <a:extLst>
              <a:ext uri="{FF2B5EF4-FFF2-40B4-BE49-F238E27FC236}">
                <a16:creationId xmlns:a16="http://schemas.microsoft.com/office/drawing/2014/main" id="{3B936945-DB6E-4575-A7B5-4CDFB4342E77}"/>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3556221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5577EE-136E-4726-8D7B-7704DE4268C9}"/>
              </a:ext>
            </a:extLst>
          </p:cNvPr>
          <p:cNvSpPr>
            <a:spLocks noGrp="1"/>
          </p:cNvSpPr>
          <p:nvPr>
            <p:ph idx="1"/>
          </p:nvPr>
        </p:nvSpPr>
        <p:spPr>
          <a:xfrm>
            <a:off x="677334" y="581297"/>
            <a:ext cx="8596668" cy="5324981"/>
          </a:xfrm>
        </p:spPr>
        <p:txBody>
          <a:bodyPr/>
          <a:lstStyle/>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endParaRPr lang="en-US" sz="5400" dirty="0">
              <a:latin typeface="Arial" panose="020B0604020202020204" pitchFamily="34" charset="0"/>
              <a:cs typeface="Arial" panose="020B0604020202020204" pitchFamily="34" charset="0"/>
            </a:endParaRPr>
          </a:p>
          <a:p>
            <a:pPr marL="0" indent="0" algn="ctr">
              <a:buNone/>
            </a:pPr>
            <a:r>
              <a:rPr lang="en-US" sz="5400" b="1" dirty="0">
                <a:solidFill>
                  <a:schemeClr val="accent1"/>
                </a:solidFill>
                <a:latin typeface="Arial" panose="020B0604020202020204" pitchFamily="34" charset="0"/>
                <a:cs typeface="Arial" panose="020B0604020202020204" pitchFamily="34" charset="0"/>
              </a:rPr>
              <a:t>ACCOMPLISHMENTS</a:t>
            </a:r>
          </a:p>
        </p:txBody>
      </p:sp>
      <p:pic>
        <p:nvPicPr>
          <p:cNvPr id="4" name="Picture 3">
            <a:extLst>
              <a:ext uri="{FF2B5EF4-FFF2-40B4-BE49-F238E27FC236}">
                <a16:creationId xmlns:a16="http://schemas.microsoft.com/office/drawing/2014/main" id="{04C5A5BB-2D43-4796-BDD9-1B111E009C43}"/>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3530608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350640-017B-4D28-8BD1-A5227FA6923A}"/>
              </a:ext>
            </a:extLst>
          </p:cNvPr>
          <p:cNvSpPr>
            <a:spLocks noGrp="1"/>
          </p:cNvSpPr>
          <p:nvPr>
            <p:ph idx="1"/>
          </p:nvPr>
        </p:nvSpPr>
        <p:spPr>
          <a:xfrm>
            <a:off x="324465" y="830997"/>
            <a:ext cx="9006347" cy="6027002"/>
          </a:xfrm>
        </p:spPr>
        <p:txBody>
          <a:bodyPr>
            <a:normAutofit fontScale="92500" lnSpcReduction="20000"/>
          </a:bodyPr>
          <a:lstStyle/>
          <a:p>
            <a:pPr marL="0" indent="0" algn="ctr">
              <a:lnSpc>
                <a:spcPct val="120000"/>
              </a:lnSpc>
              <a:buNone/>
            </a:pPr>
            <a:r>
              <a:rPr lang="en-US" sz="2400" b="1" dirty="0">
                <a:latin typeface="Arial" panose="020B0604020202020204" pitchFamily="34" charset="0"/>
                <a:cs typeface="Arial" panose="020B0604020202020204" pitchFamily="34" charset="0"/>
              </a:rPr>
              <a:t>Hugh Hammond Bennett (HHB) Awards</a:t>
            </a:r>
          </a:p>
          <a:p>
            <a:pPr>
              <a:lnSpc>
                <a:spcPct val="120000"/>
              </a:lnSpc>
            </a:pPr>
            <a:r>
              <a:rPr lang="en-US" sz="1400" dirty="0">
                <a:latin typeface="Arial" panose="020B0604020202020204" pitchFamily="34" charset="0"/>
                <a:ea typeface="Gadugi" panose="020B0502040204020203" pitchFamily="34" charset="0"/>
                <a:cs typeface="Arial" panose="020B0604020202020204" pitchFamily="34" charset="0"/>
              </a:rPr>
              <a:t>The National Conservation Planning Partnership (NCPP) established the Hugh Hammond Bennett (HHB) Award for Conservation Excellence in 2017. This award recognizes both producers and conservation planners from within the NCPP partnership who have exemplified outstanding service through development and implementation of sound conservation planning and other conservation techniques. </a:t>
            </a:r>
          </a:p>
          <a:p>
            <a:pPr>
              <a:lnSpc>
                <a:spcPct val="120000"/>
              </a:lnSpc>
            </a:pPr>
            <a:r>
              <a:rPr lang="en-US" sz="1400" dirty="0">
                <a:latin typeface="Arial" panose="020B0604020202020204" pitchFamily="34" charset="0"/>
                <a:ea typeface="Gadugi" panose="020B0502040204020203" pitchFamily="34" charset="0"/>
                <a:cs typeface="Arial" panose="020B0604020202020204" pitchFamily="34" charset="0"/>
              </a:rPr>
              <a:t>One national winner in each category—producer and conservation planner—is chosen each year and recognized at the National Association of Conservation Districts (NACD) annual meeting.</a:t>
            </a:r>
          </a:p>
          <a:p>
            <a:pPr marL="0" indent="0" algn="ctr">
              <a:lnSpc>
                <a:spcPct val="120000"/>
              </a:lnSpc>
              <a:buNone/>
            </a:pPr>
            <a:endParaRPr lang="en-US" sz="200" dirty="0">
              <a:latin typeface="Arial" panose="020B0604020202020204" pitchFamily="34" charset="0"/>
              <a:ea typeface="Gadugi" panose="020B0502040204020203" pitchFamily="34" charset="0"/>
              <a:cs typeface="Arial" panose="020B0604020202020204" pitchFamily="34" charset="0"/>
            </a:endParaRPr>
          </a:p>
          <a:p>
            <a:pPr marL="0" indent="0" algn="ctr">
              <a:lnSpc>
                <a:spcPct val="120000"/>
              </a:lnSpc>
              <a:buNone/>
            </a:pPr>
            <a:r>
              <a:rPr lang="en-US" sz="1700" b="1" dirty="0">
                <a:latin typeface="Arial" panose="020B0604020202020204" pitchFamily="34" charset="0"/>
                <a:ea typeface="Gadugi" panose="020B0502040204020203" pitchFamily="34" charset="0"/>
                <a:cs typeface="Arial" panose="020B0604020202020204" pitchFamily="34" charset="0"/>
              </a:rPr>
              <a:t>NCPP is requesting that every state conservation partnership participates by selecting a state HHB Award winner in each category—producer and conservation planner.</a:t>
            </a:r>
          </a:p>
          <a:p>
            <a:pPr indent="-285750">
              <a:lnSpc>
                <a:spcPct val="120000"/>
              </a:lnSpc>
            </a:pPr>
            <a:r>
              <a:rPr lang="en-US" sz="1400" dirty="0">
                <a:latin typeface="Arial" panose="020B0604020202020204" pitchFamily="34" charset="0"/>
                <a:ea typeface="Gadugi" panose="020B0502040204020203" pitchFamily="34" charset="0"/>
                <a:cs typeface="Arial" panose="020B0604020202020204" pitchFamily="34" charset="0"/>
              </a:rPr>
              <a:t>This may be as simple as nominating the winner of your existing state-level conservation district award such as “Cooperator of the Year,” “Farmer of the Year,” etc. </a:t>
            </a:r>
          </a:p>
          <a:p>
            <a:pPr indent="-285750">
              <a:lnSpc>
                <a:spcPct val="120000"/>
              </a:lnSpc>
            </a:pPr>
            <a:r>
              <a:rPr lang="en-US" sz="1400" dirty="0">
                <a:latin typeface="Arial" panose="020B0604020202020204" pitchFamily="34" charset="0"/>
                <a:ea typeface="Gadugi" panose="020B0502040204020203" pitchFamily="34" charset="0"/>
                <a:cs typeface="Arial" panose="020B0604020202020204" pitchFamily="34" charset="0"/>
              </a:rPr>
              <a:t>Also, some states have established “Conservation Planner of the Year” or “Conservationist of the Year” awards for recognizing their employees which may be compatible with the criteria for the planner award.</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marL="0" marR="0" indent="0" algn="ctr">
              <a:lnSpc>
                <a:spcPct val="120000"/>
              </a:lnSpc>
              <a:spcBef>
                <a:spcPts val="0"/>
              </a:spcBef>
              <a:spcAft>
                <a:spcPts val="0"/>
              </a:spcAft>
              <a:buNone/>
            </a:pP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marL="0" marR="0" indent="0" algn="ctr">
              <a:lnSpc>
                <a:spcPct val="120000"/>
              </a:lnSpc>
              <a:spcBef>
                <a:spcPts val="0"/>
              </a:spcBef>
              <a:spcAft>
                <a:spcPts val="0"/>
              </a:spcAft>
              <a:buNone/>
            </a:pPr>
            <a:r>
              <a:rPr lang="en-US" sz="1500" dirty="0">
                <a:effectLst/>
                <a:latin typeface="Arial" panose="020B0604020202020204" pitchFamily="34" charset="0"/>
                <a:ea typeface="Calibri" panose="020F0502020204030204" pitchFamily="34" charset="0"/>
                <a:cs typeface="Arial" panose="020B0604020202020204" pitchFamily="34" charset="0"/>
              </a:rPr>
              <a:t>To submit a nomination please follow this link: </a:t>
            </a:r>
            <a:r>
              <a:rPr lang="en-US" sz="15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2021 Hugh Hammond Bennett Award for Conservation Excellence Nomination Form - Formstack</a:t>
            </a:r>
            <a:r>
              <a:rPr lang="en-US" sz="1500" dirty="0">
                <a:effectLst/>
                <a:latin typeface="Arial" panose="020B0604020202020204" pitchFamily="34" charset="0"/>
                <a:ea typeface="Calibri" panose="020F0502020204030204" pitchFamily="34" charset="0"/>
                <a:cs typeface="Arial" panose="020B0604020202020204" pitchFamily="34" charset="0"/>
              </a:rPr>
              <a:t> . </a:t>
            </a:r>
            <a:r>
              <a:rPr lang="en-US" sz="1500" i="1" dirty="0">
                <a:effectLst/>
                <a:latin typeface="Arial" panose="020B0604020202020204" pitchFamily="34" charset="0"/>
                <a:ea typeface="Calibri" panose="020F0502020204030204" pitchFamily="34" charset="0"/>
                <a:cs typeface="Arial" panose="020B0604020202020204" pitchFamily="34" charset="0"/>
              </a:rPr>
              <a:t>Note: You may save the nomination and come back to it at any time by hitting 'save and resume.’</a:t>
            </a:r>
          </a:p>
          <a:p>
            <a:pPr marL="0" marR="0" indent="0" algn="ctr">
              <a:lnSpc>
                <a:spcPct val="120000"/>
              </a:lnSpc>
              <a:spcBef>
                <a:spcPts val="0"/>
              </a:spcBef>
              <a:spcAft>
                <a:spcPts val="0"/>
              </a:spcAft>
              <a:buNone/>
            </a:pPr>
            <a:endParaRPr lang="en-US" sz="1500" i="1" dirty="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20000"/>
              </a:lnSpc>
              <a:spcBef>
                <a:spcPts val="0"/>
              </a:spcBef>
              <a:buNone/>
            </a:pPr>
            <a:r>
              <a:rPr lang="en-US" sz="1500" dirty="0">
                <a:effectLst/>
                <a:latin typeface="Arial" panose="020B0604020202020204" pitchFamily="34" charset="0"/>
                <a:ea typeface="Calibri" panose="020F0502020204030204" pitchFamily="34" charset="0"/>
                <a:cs typeface="Arial" panose="020B0604020202020204" pitchFamily="34" charset="0"/>
              </a:rPr>
              <a:t>All nominations must be completed and submitted by </a:t>
            </a:r>
            <a:r>
              <a:rPr lang="en-US" sz="1500" b="1" dirty="0">
                <a:effectLst/>
                <a:latin typeface="Arial" panose="020B0604020202020204" pitchFamily="34" charset="0"/>
                <a:ea typeface="Calibri" panose="020F0502020204030204" pitchFamily="34" charset="0"/>
                <a:cs typeface="Arial" panose="020B0604020202020204" pitchFamily="34" charset="0"/>
              </a:rPr>
              <a:t>October 1</a:t>
            </a:r>
            <a:r>
              <a:rPr lang="en-US" sz="1500" b="1" baseline="30000" dirty="0">
                <a:effectLst/>
                <a:latin typeface="Arial" panose="020B0604020202020204" pitchFamily="34" charset="0"/>
                <a:ea typeface="Calibri" panose="020F0502020204030204" pitchFamily="34" charset="0"/>
                <a:cs typeface="Arial" panose="020B0604020202020204" pitchFamily="34" charset="0"/>
              </a:rPr>
              <a:t>st</a:t>
            </a:r>
            <a:r>
              <a:rPr lang="en-US" sz="1500" b="1" dirty="0">
                <a:effectLst/>
                <a:latin typeface="Arial" panose="020B0604020202020204" pitchFamily="34" charset="0"/>
                <a:ea typeface="Calibri" panose="020F0502020204030204" pitchFamily="34" charset="0"/>
                <a:cs typeface="Arial" panose="020B0604020202020204" pitchFamily="34" charset="0"/>
              </a:rPr>
              <a:t>.</a:t>
            </a:r>
            <a:r>
              <a:rPr lang="en-US" sz="1500" dirty="0">
                <a:effectLst/>
                <a:latin typeface="Arial" panose="020B0604020202020204" pitchFamily="34" charset="0"/>
                <a:ea typeface="Calibri" panose="020F0502020204030204" pitchFamily="34" charset="0"/>
                <a:cs typeface="Arial" panose="020B0604020202020204" pitchFamily="34" charset="0"/>
              </a:rPr>
              <a:t> </a:t>
            </a:r>
          </a:p>
          <a:p>
            <a:pPr marL="0" indent="0" algn="ctr">
              <a:lnSpc>
                <a:spcPct val="120000"/>
              </a:lnSpc>
              <a:buNone/>
            </a:pPr>
            <a:r>
              <a:rPr lang="en-US" sz="1500" i="1" dirty="0">
                <a:latin typeface="Arial" panose="020B0604020202020204" pitchFamily="34" charset="0"/>
                <a:ea typeface="Gadugi" panose="020B0502040204020203" pitchFamily="34" charset="0"/>
                <a:cs typeface="Arial" panose="020B0604020202020204" pitchFamily="34" charset="0"/>
              </a:rPr>
              <a:t>Link to NCPP website: </a:t>
            </a:r>
            <a:r>
              <a:rPr lang="en-US" sz="1500" dirty="0">
                <a:latin typeface="Arial" panose="020B0604020202020204" pitchFamily="34" charset="0"/>
                <a:ea typeface="Gadugi" panose="020B0502040204020203" pitchFamily="34" charset="0"/>
                <a:cs typeface="Arial" panose="020B0604020202020204" pitchFamily="34" charset="0"/>
                <a:hlinkClick r:id="rId4"/>
              </a:rPr>
              <a:t>HHB Award Eligibility | National Conservation Planning Partnership</a:t>
            </a:r>
            <a:r>
              <a:rPr lang="en-US" sz="1500" dirty="0">
                <a:latin typeface="Arial" panose="020B0604020202020204" pitchFamily="34" charset="0"/>
                <a:ea typeface="Gadugi" panose="020B0502040204020203" pitchFamily="34" charset="0"/>
                <a:cs typeface="Arial" panose="020B0604020202020204" pitchFamily="34" charset="0"/>
              </a:rPr>
              <a:t> </a:t>
            </a:r>
            <a:endParaRPr lang="en-US" sz="1500" dirty="0">
              <a:solidFill>
                <a:prstClr val="black">
                  <a:lumMod val="75000"/>
                  <a:lumOff val="25000"/>
                </a:prst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b="0" dirty="0">
              <a:latin typeface="Arial" panose="020B0604020202020204" pitchFamily="34" charset="0"/>
              <a:ea typeface="Gadugi" panose="020B0502040204020203"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0" dirty="0">
                <a:latin typeface="Arial" panose="020B0604020202020204" pitchFamily="34" charset="0"/>
                <a:ea typeface="Gadugi" panose="020B0502040204020203" pitchFamily="34" charset="0"/>
                <a:cs typeface="Arial" panose="020B0604020202020204" pitchFamily="34" charset="0"/>
              </a:rPr>
              <a:t>If you have any questions or concerns, please contact </a:t>
            </a:r>
            <a:r>
              <a:rPr lang="en-US" sz="1500" b="0" dirty="0">
                <a:latin typeface="Arial" panose="020B0604020202020204" pitchFamily="34" charset="0"/>
                <a:ea typeface="Gadugi" panose="020B0502040204020203" pitchFamily="34" charset="0"/>
                <a:cs typeface="Arial" panose="020B0604020202020204" pitchFamily="34" charset="0"/>
                <a:hlinkClick r:id="rId5"/>
              </a:rPr>
              <a:t>coordinator@ncpp.info</a:t>
            </a:r>
            <a:r>
              <a:rPr lang="en-US" sz="1500" b="0" dirty="0">
                <a:latin typeface="Arial" panose="020B0604020202020204" pitchFamily="34" charset="0"/>
                <a:ea typeface="Gadugi" panose="020B0502040204020203" pitchFamily="34" charset="0"/>
                <a:cs typeface="Arial" panose="020B0604020202020204" pitchFamily="34" charset="0"/>
              </a:rPr>
              <a:t>  </a:t>
            </a:r>
            <a:endParaRPr lang="en-US" sz="1500" dirty="0">
              <a:latin typeface="Arial" panose="020B0604020202020204" pitchFamily="34" charset="0"/>
              <a:cs typeface="Arial" panose="020B0604020202020204" pitchFamily="34" charset="0"/>
            </a:endParaRPr>
          </a:p>
          <a:p>
            <a:pPr marL="0" indent="0">
              <a:buNone/>
            </a:pPr>
            <a:endParaRPr lang="en-US" sz="1400" b="1" dirty="0">
              <a:latin typeface="Arial" panose="020B0604020202020204" pitchFamily="34" charset="0"/>
              <a:cs typeface="Arial" panose="020B0604020202020204" pitchFamily="34" charset="0"/>
            </a:endParaRPr>
          </a:p>
          <a:p>
            <a:pPr marL="0" indent="0">
              <a:buNone/>
            </a:pPr>
            <a:endParaRPr lang="en-US"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13822F3-603B-4687-8040-7B19FE6795DE}"/>
              </a:ext>
            </a:extLst>
          </p:cNvPr>
          <p:cNvSpPr txBox="1"/>
          <p:nvPr/>
        </p:nvSpPr>
        <p:spPr>
          <a:xfrm>
            <a:off x="1953614" y="0"/>
            <a:ext cx="6100916" cy="830997"/>
          </a:xfrm>
          <a:prstGeom prst="rect">
            <a:avLst/>
          </a:prstGeom>
          <a:noFill/>
        </p:spPr>
        <p:txBody>
          <a:bodyPr wrap="square">
            <a:spAutoFit/>
          </a:bodyPr>
          <a:lstStyle/>
          <a:p>
            <a:pPr marL="0" indent="0" algn="ctr">
              <a:buNone/>
            </a:pPr>
            <a:r>
              <a:rPr lang="en-US" sz="4800" b="1" dirty="0">
                <a:solidFill>
                  <a:srgbClr val="0F6FC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Communications</a:t>
            </a:r>
            <a:endParaRPr lang="en-US" sz="4800" b="1"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53658B94-5E2E-4CC5-8727-5387B3C7B4D2}"/>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511639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350640-017B-4D28-8BD1-A5227FA6923A}"/>
              </a:ext>
            </a:extLst>
          </p:cNvPr>
          <p:cNvSpPr>
            <a:spLocks noGrp="1"/>
          </p:cNvSpPr>
          <p:nvPr>
            <p:ph idx="1"/>
          </p:nvPr>
        </p:nvSpPr>
        <p:spPr>
          <a:xfrm>
            <a:off x="363794" y="1002890"/>
            <a:ext cx="8802053" cy="5643718"/>
          </a:xfrm>
        </p:spPr>
        <p:txBody>
          <a:bodyPr>
            <a:normAutofit/>
          </a:bodyPr>
          <a:lstStyle/>
          <a:p>
            <a:pPr marL="0" indent="0" algn="ctr">
              <a:buNone/>
            </a:pPr>
            <a:r>
              <a:rPr lang="en-US" sz="2600" b="1" dirty="0">
                <a:latin typeface="Arial" panose="020B0604020202020204" pitchFamily="34" charset="0"/>
                <a:cs typeface="Arial" panose="020B0604020202020204" pitchFamily="34" charset="0"/>
              </a:rPr>
              <a:t>NCPP Website and GovDelivery Newsletters</a:t>
            </a:r>
          </a:p>
          <a:p>
            <a:pPr lvl="0">
              <a:buClr>
                <a:srgbClr val="0F6FC6"/>
              </a:buClr>
            </a:pPr>
            <a:r>
              <a:rPr lang="en-US" sz="1700" dirty="0">
                <a:solidFill>
                  <a:prstClr val="black">
                    <a:lumMod val="75000"/>
                    <a:lumOff val="25000"/>
                  </a:prstClr>
                </a:solidFill>
                <a:latin typeface="Arial" panose="020B0604020202020204" pitchFamily="34" charset="0"/>
                <a:cs typeface="Arial" panose="020B0604020202020204" pitchFamily="34" charset="0"/>
              </a:rPr>
              <a:t>NCPP launched our website in 2019. </a:t>
            </a:r>
          </a:p>
          <a:p>
            <a:pPr lvl="1">
              <a:buClr>
                <a:srgbClr val="0F6FC6"/>
              </a:buClr>
            </a:pPr>
            <a:r>
              <a:rPr lang="en-US" sz="1700" dirty="0">
                <a:solidFill>
                  <a:prstClr val="black">
                    <a:lumMod val="75000"/>
                    <a:lumOff val="25000"/>
                  </a:prstClr>
                </a:solidFill>
                <a:latin typeface="Arial" panose="020B0604020202020204" pitchFamily="34" charset="0"/>
                <a:cs typeface="Arial" panose="020B0604020202020204" pitchFamily="34" charset="0"/>
              </a:rPr>
              <a:t>Visit </a:t>
            </a:r>
            <a:r>
              <a:rPr lang="en-US" sz="1700" dirty="0">
                <a:hlinkClick r:id="rId3"/>
              </a:rPr>
              <a:t>National Conservation Planning Partnership </a:t>
            </a:r>
            <a:r>
              <a:rPr lang="en-US" sz="1700" dirty="0">
                <a:solidFill>
                  <a:prstClr val="black">
                    <a:lumMod val="75000"/>
                    <a:lumOff val="25000"/>
                  </a:prstClr>
                </a:solidFill>
                <a:latin typeface="Arial" panose="020B0604020202020204" pitchFamily="34" charset="0"/>
                <a:cs typeface="Arial" panose="020B0604020202020204" pitchFamily="34" charset="0"/>
              </a:rPr>
              <a:t>to view conservation planning resources, learn more about NCPP efforts and sign up to receive direct updates. </a:t>
            </a:r>
          </a:p>
          <a:p>
            <a:pPr marL="457200" lvl="1" indent="0">
              <a:buClr>
                <a:srgbClr val="0F6FC6"/>
              </a:buClr>
              <a:buNone/>
            </a:pPr>
            <a:endParaRPr lang="en-US" sz="1700" dirty="0">
              <a:solidFill>
                <a:prstClr val="black">
                  <a:lumMod val="75000"/>
                  <a:lumOff val="25000"/>
                </a:prstClr>
              </a:solidFill>
              <a:latin typeface="Arial" panose="020B0604020202020204" pitchFamily="34" charset="0"/>
              <a:cs typeface="Arial" panose="020B0604020202020204" pitchFamily="34" charset="0"/>
            </a:endParaRPr>
          </a:p>
          <a:p>
            <a:pPr lvl="0">
              <a:buClr>
                <a:srgbClr val="0F6FC6"/>
              </a:buClr>
            </a:pPr>
            <a:r>
              <a:rPr lang="en-US" sz="1700" dirty="0">
                <a:solidFill>
                  <a:prstClr val="black">
                    <a:lumMod val="75000"/>
                    <a:lumOff val="25000"/>
                  </a:prstClr>
                </a:solidFill>
                <a:latin typeface="Arial" panose="020B0604020202020204" pitchFamily="34" charset="0"/>
                <a:cs typeface="Arial" panose="020B0604020202020204" pitchFamily="34" charset="0"/>
              </a:rPr>
              <a:t>Monthly Newsletters through GovDelivery </a:t>
            </a:r>
          </a:p>
          <a:p>
            <a:pPr lvl="1">
              <a:spcBef>
                <a:spcPts val="600"/>
              </a:spcBef>
              <a:buClr>
                <a:srgbClr val="0F6FC6"/>
              </a:buClr>
            </a:pPr>
            <a:r>
              <a:rPr lang="en-US" sz="1700" dirty="0">
                <a:solidFill>
                  <a:prstClr val="black">
                    <a:lumMod val="75000"/>
                    <a:lumOff val="25000"/>
                  </a:prstClr>
                </a:solidFill>
                <a:latin typeface="Arial" panose="020B0604020202020204" pitchFamily="34" charset="0"/>
                <a:cs typeface="Arial" panose="020B0604020202020204" pitchFamily="34" charset="0"/>
              </a:rPr>
              <a:t>Relevant Information and Timely Updates</a:t>
            </a:r>
          </a:p>
          <a:p>
            <a:pPr lvl="1">
              <a:spcBef>
                <a:spcPts val="600"/>
              </a:spcBef>
              <a:buClr>
                <a:srgbClr val="0F6FC6"/>
              </a:buClr>
            </a:pPr>
            <a:r>
              <a:rPr lang="en-US" sz="1700" dirty="0">
                <a:solidFill>
                  <a:prstClr val="black">
                    <a:lumMod val="75000"/>
                    <a:lumOff val="25000"/>
                  </a:prstClr>
                </a:solidFill>
                <a:latin typeface="Arial" panose="020B0604020202020204" pitchFamily="34" charset="0"/>
                <a:cs typeface="Arial" panose="020B0604020202020204" pitchFamily="34" charset="0"/>
              </a:rPr>
              <a:t>Technical Guidance and Information</a:t>
            </a:r>
          </a:p>
          <a:p>
            <a:pPr lvl="1">
              <a:spcBef>
                <a:spcPts val="600"/>
              </a:spcBef>
              <a:buClr>
                <a:srgbClr val="0F6FC6"/>
              </a:buClr>
            </a:pPr>
            <a:r>
              <a:rPr lang="en-US" sz="1700" dirty="0">
                <a:solidFill>
                  <a:prstClr val="black">
                    <a:lumMod val="75000"/>
                    <a:lumOff val="25000"/>
                  </a:prstClr>
                </a:solidFill>
                <a:latin typeface="Arial" panose="020B0604020202020204" pitchFamily="34" charset="0"/>
                <a:cs typeface="Arial" panose="020B0604020202020204" pitchFamily="34" charset="0"/>
              </a:rPr>
              <a:t>Employee Spotlights</a:t>
            </a:r>
          </a:p>
          <a:p>
            <a:pPr lvl="1">
              <a:spcBef>
                <a:spcPts val="600"/>
              </a:spcBef>
              <a:buClr>
                <a:srgbClr val="0F6FC6"/>
              </a:buClr>
            </a:pPr>
            <a:r>
              <a:rPr lang="en-US" sz="1700" dirty="0">
                <a:solidFill>
                  <a:prstClr val="black">
                    <a:lumMod val="75000"/>
                    <a:lumOff val="25000"/>
                  </a:prstClr>
                </a:solidFill>
                <a:latin typeface="Arial" panose="020B0604020202020204" pitchFamily="34" charset="0"/>
                <a:cs typeface="Arial" panose="020B0604020202020204" pitchFamily="34" charset="0"/>
              </a:rPr>
              <a:t>Action Team Accomplishments </a:t>
            </a:r>
          </a:p>
          <a:p>
            <a:pPr lvl="1">
              <a:spcBef>
                <a:spcPts val="600"/>
              </a:spcBef>
              <a:buClr>
                <a:srgbClr val="0F6FC6"/>
              </a:buClr>
            </a:pPr>
            <a:r>
              <a:rPr lang="en-US" sz="1700" dirty="0">
                <a:solidFill>
                  <a:prstClr val="black">
                    <a:lumMod val="75000"/>
                    <a:lumOff val="25000"/>
                  </a:prstClr>
                </a:solidFill>
                <a:latin typeface="Arial" panose="020B0604020202020204" pitchFamily="34" charset="0"/>
                <a:cs typeface="Arial" panose="020B0604020202020204" pitchFamily="34" charset="0"/>
              </a:rPr>
              <a:t>Upcoming Training Sessions and Webinars </a:t>
            </a:r>
          </a:p>
          <a:p>
            <a:pPr marL="457200" lvl="1" indent="0">
              <a:spcBef>
                <a:spcPts val="600"/>
              </a:spcBef>
              <a:buClr>
                <a:srgbClr val="0F6FC6"/>
              </a:buClr>
              <a:buNone/>
            </a:pPr>
            <a:endParaRPr lang="en-US" sz="1700" dirty="0">
              <a:solidFill>
                <a:prstClr val="black">
                  <a:lumMod val="75000"/>
                  <a:lumOff val="25000"/>
                </a:prstClr>
              </a:solidFill>
              <a:latin typeface="Arial" panose="020B0604020202020204" pitchFamily="34" charset="0"/>
              <a:cs typeface="Arial" panose="020B0604020202020204" pitchFamily="34" charset="0"/>
            </a:endParaRPr>
          </a:p>
          <a:p>
            <a:pPr marL="0" lvl="3">
              <a:spcBef>
                <a:spcPts val="600"/>
              </a:spcBef>
              <a:buClr>
                <a:srgbClr val="0F6FC6"/>
              </a:buClr>
            </a:pPr>
            <a:r>
              <a:rPr lang="en-US" sz="1700" dirty="0">
                <a:solidFill>
                  <a:prstClr val="black">
                    <a:lumMod val="75000"/>
                    <a:lumOff val="25000"/>
                  </a:prstClr>
                </a:solidFill>
                <a:latin typeface="Arial" panose="020B0604020202020204" pitchFamily="34" charset="0"/>
                <a:cs typeface="Arial" panose="020B0604020202020204" pitchFamily="34" charset="0"/>
              </a:rPr>
              <a:t>Suggestions and Feedback to improve the conservation planning process</a:t>
            </a:r>
          </a:p>
          <a:p>
            <a:pPr marL="0" lvl="3">
              <a:spcBef>
                <a:spcPts val="600"/>
              </a:spcBef>
              <a:buClr>
                <a:srgbClr val="0F6FC6"/>
              </a:buClr>
            </a:pPr>
            <a:endParaRPr lang="en-US" sz="2000" dirty="0">
              <a:solidFill>
                <a:prstClr val="black">
                  <a:lumMod val="75000"/>
                  <a:lumOff val="25000"/>
                </a:prstClr>
              </a:solidFill>
              <a:latin typeface="Arial" panose="020B0604020202020204" pitchFamily="34" charset="0"/>
              <a:cs typeface="Arial" panose="020B0604020202020204" pitchFamily="34" charset="0"/>
            </a:endParaRPr>
          </a:p>
          <a:p>
            <a:pPr marL="228600" lvl="4" indent="0" algn="ctr">
              <a:spcBef>
                <a:spcPts val="600"/>
              </a:spcBef>
              <a:buClr>
                <a:srgbClr val="0F6FC6"/>
              </a:buClr>
              <a:buNone/>
            </a:pPr>
            <a:r>
              <a:rPr lang="en-US" sz="1900" b="1" dirty="0">
                <a:solidFill>
                  <a:prstClr val="black">
                    <a:lumMod val="75000"/>
                    <a:lumOff val="25000"/>
                  </a:prstClr>
                </a:solidFill>
                <a:latin typeface="Arial" panose="020B0604020202020204" pitchFamily="34" charset="0"/>
                <a:cs typeface="Arial" panose="020B0604020202020204" pitchFamily="34" charset="0"/>
              </a:rPr>
              <a:t>We’re always open to new ideas to improve conservation planning</a:t>
            </a:r>
            <a:r>
              <a:rPr lang="en-US" sz="1900" dirty="0">
                <a:solidFill>
                  <a:prstClr val="black">
                    <a:lumMod val="75000"/>
                    <a:lumOff val="25000"/>
                  </a:prstClr>
                </a:solidFill>
                <a:latin typeface="Arial" panose="020B0604020202020204" pitchFamily="34" charset="0"/>
                <a:cs typeface="Arial" panose="020B0604020202020204" pitchFamily="34" charset="0"/>
              </a:rPr>
              <a:t>!</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433B869E-9A9C-4DFE-9232-E7BDC06DB4CB}"/>
              </a:ext>
            </a:extLst>
          </p:cNvPr>
          <p:cNvSpPr txBox="1"/>
          <p:nvPr/>
        </p:nvSpPr>
        <p:spPr>
          <a:xfrm>
            <a:off x="1953614" y="0"/>
            <a:ext cx="6100916" cy="830997"/>
          </a:xfrm>
          <a:prstGeom prst="rect">
            <a:avLst/>
          </a:prstGeom>
          <a:noFill/>
        </p:spPr>
        <p:txBody>
          <a:bodyPr wrap="square">
            <a:spAutoFit/>
          </a:bodyPr>
          <a:lstStyle/>
          <a:p>
            <a:pPr marL="0" indent="0" algn="ctr">
              <a:buNone/>
            </a:pPr>
            <a:r>
              <a:rPr lang="en-US" sz="4800" b="1" dirty="0">
                <a:solidFill>
                  <a:srgbClr val="0F6FC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Communications</a:t>
            </a:r>
            <a:endParaRPr lang="en-US" sz="4800" b="1"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EAF9008C-0188-494C-BEF4-BFEBB16B0453}"/>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1200595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003342-D570-4E08-98C3-59F462A07DDD}"/>
              </a:ext>
            </a:extLst>
          </p:cNvPr>
          <p:cNvSpPr>
            <a:spLocks noGrp="1"/>
          </p:cNvSpPr>
          <p:nvPr>
            <p:ph idx="1"/>
          </p:nvPr>
        </p:nvSpPr>
        <p:spPr>
          <a:xfrm>
            <a:off x="465460" y="148796"/>
            <a:ext cx="8856959" cy="6709204"/>
          </a:xfrm>
        </p:spPr>
        <p:txBody>
          <a:bodyPr>
            <a:noAutofit/>
          </a:bodyPr>
          <a:lstStyle/>
          <a:p>
            <a:pPr marL="0" indent="0" algn="ctr">
              <a:buNone/>
            </a:pPr>
            <a:r>
              <a:rPr lang="en-US" sz="2000" b="1" dirty="0">
                <a:latin typeface="Arial" panose="020B0604020202020204" pitchFamily="34" charset="0"/>
                <a:cs typeface="Arial" panose="020B0604020202020204" pitchFamily="34" charset="0"/>
              </a:rPr>
              <a:t>CONSERVATION PLANNING POLICY REVISIONS</a:t>
            </a:r>
          </a:p>
          <a:p>
            <a:pPr marL="0" indent="0">
              <a:buNone/>
            </a:pPr>
            <a:r>
              <a:rPr lang="en-US" sz="1600" dirty="0">
                <a:latin typeface="Arial" panose="020B0604020202020204" pitchFamily="34" charset="0"/>
                <a:cs typeface="Arial" panose="020B0604020202020204" pitchFamily="34" charset="0"/>
              </a:rPr>
              <a:t>The NRCS Conservation Planning Policy (General Manual 180, Part 409) was revised again in 2019. This minor revision incorporated language to allow for automated resource assessment and updated a couple of courses for conservation planner designation. Changes include:</a:t>
            </a:r>
          </a:p>
          <a:p>
            <a:pPr marL="0" indent="0">
              <a:buNone/>
            </a:pPr>
            <a:r>
              <a:rPr lang="en-US" sz="1600" dirty="0">
                <a:latin typeface="Arial" panose="020B0604020202020204" pitchFamily="34" charset="0"/>
                <a:cs typeface="Arial" panose="020B0604020202020204" pitchFamily="34" charset="0"/>
              </a:rPr>
              <a:t>Modified paragraph 409.1 E</a:t>
            </a:r>
          </a:p>
          <a:p>
            <a:pPr marL="0" indent="0">
              <a:buNone/>
            </a:pPr>
            <a:r>
              <a:rPr lang="en-US" sz="1600" i="1" dirty="0">
                <a:latin typeface="Arial" panose="020B0604020202020204" pitchFamily="34" charset="0"/>
                <a:cs typeface="Arial" panose="020B0604020202020204" pitchFamily="34" charset="0"/>
              </a:rPr>
              <a:t>A conservation plan is a record of the client’s decisions and supporting information for treatment of a unit of land for one or more identified natural resource concerns as a result of the planning process. The plan describes the schedule of implementation for practices and activities needed to address identified natural resource concerns and takes advantage of opportunities. The needs of the client, the resources, and Federal, State, Tribal, and local requirements will be met.</a:t>
            </a:r>
            <a:br>
              <a:rPr lang="en-US" sz="1600" i="1" dirty="0">
                <a:latin typeface="Arial" panose="020B0604020202020204" pitchFamily="34" charset="0"/>
                <a:cs typeface="Arial" panose="020B0604020202020204" pitchFamily="34" charset="0"/>
              </a:rPr>
            </a:br>
            <a:br>
              <a:rPr lang="en-US" sz="1600" i="1"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Added paragraph 409.1 G </a:t>
            </a:r>
          </a:p>
          <a:p>
            <a:pPr marL="0" indent="0">
              <a:buNone/>
            </a:pPr>
            <a:r>
              <a:rPr lang="en-US" sz="1600" i="1" dirty="0">
                <a:latin typeface="Arial" panose="020B0604020202020204" pitchFamily="34" charset="0"/>
                <a:cs typeface="Arial" panose="020B0604020202020204" pitchFamily="34" charset="0"/>
              </a:rPr>
              <a:t>A nationally supported tool that automates and streamlines the resource concern assessment process (e.g. Conservation Assessment Ranking Tool or Conservation Desktop) can be used to document meeting FOTG planning criteria for conservation program planning purposes. Although an automated assessment tool may not directly rely on the assessment methodology identified in the planning criteria, it utilizes similar inputs to provide thresholds to document whether planning criteria have been achieved.</a:t>
            </a:r>
            <a:br>
              <a:rPr lang="en-US" sz="1600" i="1" dirty="0">
                <a:latin typeface="Arial" panose="020B0604020202020204" pitchFamily="34" charset="0"/>
                <a:cs typeface="Arial" panose="020B0604020202020204" pitchFamily="34" charset="0"/>
              </a:rPr>
            </a:b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409.9 D (3) </a:t>
            </a:r>
            <a:r>
              <a:rPr lang="en-US" sz="1600" dirty="0" err="1">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and ii  - Due to new </a:t>
            </a:r>
            <a:r>
              <a:rPr lang="en-US" sz="1600" dirty="0" err="1">
                <a:latin typeface="Arial" panose="020B0604020202020204" pitchFamily="34" charset="0"/>
                <a:cs typeface="Arial" panose="020B0604020202020204" pitchFamily="34" charset="0"/>
              </a:rPr>
              <a:t>AgLearn</a:t>
            </a:r>
            <a:r>
              <a:rPr lang="en-US" sz="1600" dirty="0">
                <a:latin typeface="Arial" panose="020B0604020202020204" pitchFamily="34" charset="0"/>
                <a:cs typeface="Arial" panose="020B0604020202020204" pitchFamily="34" charset="0"/>
              </a:rPr>
              <a:t> courses being developed, added </a:t>
            </a:r>
            <a:r>
              <a:rPr lang="en-US" sz="1600" dirty="0" err="1">
                <a:latin typeface="Arial" panose="020B0604020202020204" pitchFamily="34" charset="0"/>
                <a:cs typeface="Arial" panose="020B0604020202020204" pitchFamily="34" charset="0"/>
              </a:rPr>
              <a:t>AgLearn</a:t>
            </a:r>
            <a:r>
              <a:rPr lang="en-US" sz="1600" dirty="0">
                <a:latin typeface="Arial" panose="020B0604020202020204" pitchFamily="34" charset="0"/>
                <a:cs typeface="Arial" panose="020B0604020202020204" pitchFamily="34" charset="0"/>
              </a:rPr>
              <a:t> to the options for taking the following training and removed on the job training as an option.</a:t>
            </a:r>
          </a:p>
          <a:p>
            <a:pPr lvl="1" indent="-342900"/>
            <a:r>
              <a:rPr lang="en-US" i="1" dirty="0">
                <a:latin typeface="Arial" panose="020B0604020202020204" pitchFamily="34" charset="0"/>
                <a:cs typeface="Arial" panose="020B0604020202020204" pitchFamily="34" charset="0"/>
              </a:rPr>
              <a:t>Using Basic Soil Survey Information in Conservation Planning. </a:t>
            </a:r>
          </a:p>
          <a:p>
            <a:pPr lvl="1" indent="-342900"/>
            <a:r>
              <a:rPr lang="en-US" i="1" dirty="0">
                <a:latin typeface="Arial" panose="020B0604020202020204" pitchFamily="34" charset="0"/>
                <a:cs typeface="Arial" panose="020B0604020202020204" pitchFamily="34" charset="0"/>
              </a:rPr>
              <a:t>Fundamentals of highly erodible land (HEL) and wetland conservation (WC) provisions training</a:t>
            </a:r>
          </a:p>
        </p:txBody>
      </p:sp>
      <p:pic>
        <p:nvPicPr>
          <p:cNvPr id="4" name="Picture 3">
            <a:extLst>
              <a:ext uri="{FF2B5EF4-FFF2-40B4-BE49-F238E27FC236}">
                <a16:creationId xmlns:a16="http://schemas.microsoft.com/office/drawing/2014/main" id="{BBEF143C-AFD2-4910-855C-49465EB443B6}"/>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3079417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DCDED2-2788-4DE3-AB9D-AEC88B8F7EF1}"/>
              </a:ext>
            </a:extLst>
          </p:cNvPr>
          <p:cNvSpPr>
            <a:spLocks noGrp="1"/>
          </p:cNvSpPr>
          <p:nvPr>
            <p:ph idx="1"/>
          </p:nvPr>
        </p:nvSpPr>
        <p:spPr>
          <a:xfrm>
            <a:off x="677334" y="196645"/>
            <a:ext cx="8596668" cy="5844718"/>
          </a:xfrm>
        </p:spPr>
        <p:txBody>
          <a:bodyPr>
            <a:normAutofit/>
          </a:bodyPr>
          <a:lstStyle/>
          <a:p>
            <a:pPr marL="0" indent="0" algn="ctr">
              <a:buNone/>
            </a:pPr>
            <a:r>
              <a:rPr lang="en-US" sz="2800" b="1" dirty="0">
                <a:latin typeface="Arial" panose="020B0604020202020204" pitchFamily="34" charset="0"/>
                <a:cs typeface="Arial" panose="020B0604020202020204" pitchFamily="34" charset="0"/>
              </a:rPr>
              <a:t>National Planning Procedures Handbook (NPPH) Revision </a:t>
            </a:r>
          </a:p>
          <a:p>
            <a:pPr marL="0" indent="0" algn="ctr">
              <a:buNone/>
            </a:pPr>
            <a:endParaRPr lang="en-US" sz="2000" b="1"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The NPPH is the handbook used by conservation planners that describes the NRCS conservation planning process and procedures.  </a:t>
            </a:r>
          </a:p>
          <a:p>
            <a:r>
              <a:rPr lang="en-US" sz="2000" dirty="0">
                <a:latin typeface="Arial" panose="020B0604020202020204" pitchFamily="34" charset="0"/>
                <a:cs typeface="Arial" panose="020B0604020202020204" pitchFamily="34" charset="0"/>
              </a:rPr>
              <a:t>NPPH Amendment 7 was posted in January 2020 and included many major changes, such as changes to land use designations and modifiers, conservation plan requirements, definitions, and several figures and exhibits were removed if outdated or didn’t significantly clarify handbook content.</a:t>
            </a:r>
          </a:p>
          <a:p>
            <a:pPr marL="0" indent="0">
              <a:buNone/>
            </a:pPr>
            <a:endParaRPr lang="en-US" sz="2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BBE7C94-0790-4BAC-A55D-2F75DCB45E2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2599731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9BBB13-486D-4E41-B68E-2A9745498AE6}"/>
              </a:ext>
            </a:extLst>
          </p:cNvPr>
          <p:cNvSpPr>
            <a:spLocks noGrp="1"/>
          </p:cNvSpPr>
          <p:nvPr>
            <p:ph idx="1"/>
          </p:nvPr>
        </p:nvSpPr>
        <p:spPr>
          <a:xfrm>
            <a:off x="677334" y="214685"/>
            <a:ext cx="8596668" cy="6329238"/>
          </a:xfrm>
        </p:spPr>
        <p:txBody>
          <a:bodyPr>
            <a:normAutofit/>
          </a:bodyPr>
          <a:lstStyle/>
          <a:p>
            <a:pPr marL="0" indent="0" algn="ctr">
              <a:buNone/>
            </a:pPr>
            <a:r>
              <a:rPr lang="en-US" sz="2800" b="1" dirty="0">
                <a:latin typeface="Arial" panose="020B0604020202020204" pitchFamily="34" charset="0"/>
                <a:cs typeface="Arial" panose="020B0604020202020204" pitchFamily="34" charset="0"/>
              </a:rPr>
              <a:t>Tools</a:t>
            </a:r>
            <a:endParaRPr lang="en-US" sz="2800" dirty="0">
              <a:solidFill>
                <a:srgbClr val="000000"/>
              </a:solidFill>
              <a:latin typeface="Arial" panose="020B0604020202020204" pitchFamily="34" charset="0"/>
              <a:cs typeface="Arial" panose="020B0604020202020204" pitchFamily="34" charset="0"/>
            </a:endParaRPr>
          </a:p>
          <a:p>
            <a:r>
              <a:rPr lang="en-US" sz="2000" dirty="0">
                <a:solidFill>
                  <a:srgbClr val="57585A"/>
                </a:solidFill>
                <a:latin typeface="Arial" panose="020B0604020202020204" pitchFamily="34" charset="0"/>
                <a:cs typeface="Arial" panose="020B0604020202020204" pitchFamily="34" charset="0"/>
              </a:rPr>
              <a:t>Implemented Document Management System, to streamline financial assistance contracts.</a:t>
            </a:r>
          </a:p>
          <a:p>
            <a:r>
              <a:rPr lang="en-US" sz="2000" dirty="0">
                <a:solidFill>
                  <a:srgbClr val="57585A"/>
                </a:solidFill>
                <a:latin typeface="Arial" panose="020B0604020202020204" pitchFamily="34" charset="0"/>
                <a:cs typeface="Arial" panose="020B0604020202020204" pitchFamily="34" charset="0"/>
              </a:rPr>
              <a:t>Developed National Conservation Planner Database containing 6,400 planners, including 1,200 partners.</a:t>
            </a:r>
          </a:p>
          <a:p>
            <a:r>
              <a:rPr lang="en-US" sz="2000" dirty="0">
                <a:solidFill>
                  <a:srgbClr val="57585A"/>
                </a:solidFill>
                <a:latin typeface="Arial" panose="020B0604020202020204" pitchFamily="34" charset="0"/>
                <a:cs typeface="Arial" panose="020B0604020202020204" pitchFamily="34" charset="0"/>
              </a:rPr>
              <a:t>Completed roll-out and expansion of the Conservation Client Gateway.</a:t>
            </a:r>
          </a:p>
          <a:p>
            <a:r>
              <a:rPr lang="en-US" sz="2000" dirty="0">
                <a:solidFill>
                  <a:srgbClr val="57585A"/>
                </a:solidFill>
                <a:latin typeface="Arial" panose="020B0604020202020204" pitchFamily="34" charset="0"/>
                <a:cs typeface="Arial" panose="020B0604020202020204" pitchFamily="34" charset="0"/>
              </a:rPr>
              <a:t>Updated Customer Service Toolkit to increase user productivity.</a:t>
            </a:r>
          </a:p>
          <a:p>
            <a:r>
              <a:rPr lang="en-US" sz="2000" dirty="0">
                <a:solidFill>
                  <a:srgbClr val="57585A"/>
                </a:solidFill>
                <a:latin typeface="Arial" panose="020B0604020202020204" pitchFamily="34" charset="0"/>
                <a:cs typeface="Arial" panose="020B0604020202020204" pitchFamily="34" charset="0"/>
              </a:rPr>
              <a:t>Completed testing of Conservation Desktop with over 100 tester including partners.</a:t>
            </a:r>
          </a:p>
          <a:p>
            <a:r>
              <a:rPr lang="en-US" sz="2000" dirty="0">
                <a:solidFill>
                  <a:srgbClr val="57585A"/>
                </a:solidFill>
                <a:latin typeface="Arial" panose="020B0604020202020204" pitchFamily="34" charset="0"/>
                <a:cs typeface="Arial" panose="020B0604020202020204" pitchFamily="34" charset="0"/>
              </a:rPr>
              <a:t>Appointed POCs for each state for Conservation Desktop activities.</a:t>
            </a:r>
          </a:p>
          <a:p>
            <a:r>
              <a:rPr lang="en-US" sz="2000" dirty="0">
                <a:solidFill>
                  <a:srgbClr val="57585A"/>
                </a:solidFill>
                <a:latin typeface="Arial" panose="020B0604020202020204" pitchFamily="34" charset="0"/>
                <a:cs typeface="Arial" panose="020B0604020202020204" pitchFamily="34" charset="0"/>
              </a:rPr>
              <a:t>Delivered a nationwide integrated CDSI training to staff and partners.</a:t>
            </a:r>
          </a:p>
          <a:p>
            <a:r>
              <a:rPr lang="en-US" sz="2000" dirty="0">
                <a:solidFill>
                  <a:srgbClr val="57585A"/>
                </a:solidFill>
                <a:latin typeface="Arial" panose="020B0604020202020204" pitchFamily="34" charset="0"/>
                <a:cs typeface="Arial" panose="020B0604020202020204" pitchFamily="34" charset="0"/>
              </a:rPr>
              <a:t>Completed roll-out of Conservation Desktop-Release 1 and trained 175 people as trainers.</a:t>
            </a:r>
          </a:p>
          <a:p>
            <a:endParaRPr lang="en-US" sz="20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5904F55-2C2F-4653-9029-25314E44E52F}"/>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2703261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18C1-CA9B-4FC1-9124-C0055ACD1BEE}"/>
              </a:ext>
            </a:extLst>
          </p:cNvPr>
          <p:cNvSpPr>
            <a:spLocks noGrp="1"/>
          </p:cNvSpPr>
          <p:nvPr>
            <p:ph type="title"/>
          </p:nvPr>
        </p:nvSpPr>
        <p:spPr>
          <a:xfrm>
            <a:off x="631614" y="315686"/>
            <a:ext cx="8596668" cy="566057"/>
          </a:xfrm>
        </p:spPr>
        <p:txBody>
          <a:bodyPr>
            <a:normAutofit/>
          </a:bodyPr>
          <a:lstStyle/>
          <a:p>
            <a:pPr algn="ctr"/>
            <a:r>
              <a:rPr lang="en-US" sz="2800" b="1" dirty="0">
                <a:solidFill>
                  <a:schemeClr val="tx1"/>
                </a:solidFill>
                <a:latin typeface="Arial" panose="020B0604020202020204" pitchFamily="34" charset="0"/>
                <a:cs typeface="Arial" panose="020B0604020202020204" pitchFamily="34" charset="0"/>
              </a:rPr>
              <a:t>Training</a:t>
            </a:r>
          </a:p>
        </p:txBody>
      </p:sp>
      <p:sp>
        <p:nvSpPr>
          <p:cNvPr id="3" name="Content Placeholder 2">
            <a:extLst>
              <a:ext uri="{FF2B5EF4-FFF2-40B4-BE49-F238E27FC236}">
                <a16:creationId xmlns:a16="http://schemas.microsoft.com/office/drawing/2014/main" id="{CE2879C6-A909-42B1-B60E-F7A59DEBE917}"/>
              </a:ext>
            </a:extLst>
          </p:cNvPr>
          <p:cNvSpPr>
            <a:spLocks noGrp="1"/>
          </p:cNvSpPr>
          <p:nvPr>
            <p:ph idx="1"/>
          </p:nvPr>
        </p:nvSpPr>
        <p:spPr>
          <a:xfrm>
            <a:off x="677334" y="1064623"/>
            <a:ext cx="8596668" cy="4976739"/>
          </a:xfrm>
        </p:spPr>
        <p:txBody>
          <a:bodyPr>
            <a:normAutofit lnSpcReduction="10000"/>
          </a:bodyPr>
          <a:lstStyle/>
          <a:p>
            <a:r>
              <a:rPr lang="en-US" sz="2000" dirty="0">
                <a:solidFill>
                  <a:srgbClr val="58595B"/>
                </a:solidFill>
                <a:latin typeface="Arial" panose="020B0604020202020204" pitchFamily="34" charset="0"/>
                <a:cs typeface="Arial" panose="020B0604020202020204" pitchFamily="34" charset="0"/>
              </a:rPr>
              <a:t>Hosted Conservation Boot Camp training for more than 112 District and 150 NRCS employees.</a:t>
            </a:r>
          </a:p>
          <a:p>
            <a:r>
              <a:rPr lang="en-US" sz="2000" dirty="0">
                <a:solidFill>
                  <a:srgbClr val="58595B"/>
                </a:solidFill>
                <a:latin typeface="Arial" panose="020B0604020202020204" pitchFamily="34" charset="0"/>
                <a:cs typeface="Arial" panose="020B0604020202020204" pitchFamily="34" charset="0"/>
              </a:rPr>
              <a:t>Reduced costs by promoting state-led or regionally customizing Conservation Boot Camp training.</a:t>
            </a:r>
          </a:p>
          <a:p>
            <a:r>
              <a:rPr lang="en-US" sz="2000" dirty="0">
                <a:solidFill>
                  <a:srgbClr val="58595B"/>
                </a:solidFill>
                <a:latin typeface="Arial" panose="020B0604020202020204" pitchFamily="34" charset="0"/>
                <a:cs typeface="Arial" panose="020B0604020202020204" pitchFamily="34" charset="0"/>
              </a:rPr>
              <a:t>Updated Conservation Planner Policy 2019.</a:t>
            </a:r>
          </a:p>
          <a:p>
            <a:r>
              <a:rPr lang="en-US" sz="2000" dirty="0">
                <a:solidFill>
                  <a:srgbClr val="58595B"/>
                </a:solidFill>
                <a:latin typeface="Arial" panose="020B0604020202020204" pitchFamily="34" charset="0"/>
                <a:cs typeface="Arial" panose="020B0604020202020204" pitchFamily="34" charset="0"/>
              </a:rPr>
              <a:t>Developed web-based trainings and alternatives for conservation planner trainings.</a:t>
            </a:r>
          </a:p>
          <a:p>
            <a:r>
              <a:rPr lang="en-US" sz="2000" dirty="0">
                <a:solidFill>
                  <a:srgbClr val="58595B"/>
                </a:solidFill>
                <a:latin typeface="Arial" panose="020B0604020202020204" pitchFamily="34" charset="0"/>
                <a:cs typeface="Arial" panose="020B0604020202020204" pitchFamily="34" charset="0"/>
              </a:rPr>
              <a:t>Provided guidance on approval of state sponsored courses and equivalent courses for soil health.</a:t>
            </a:r>
          </a:p>
          <a:p>
            <a:r>
              <a:rPr lang="en-US" sz="2000" dirty="0">
                <a:solidFill>
                  <a:srgbClr val="58595B"/>
                </a:solidFill>
                <a:latin typeface="Arial" panose="020B0604020202020204" pitchFamily="34" charset="0"/>
                <a:cs typeface="Arial" panose="020B0604020202020204" pitchFamily="34" charset="0"/>
              </a:rPr>
              <a:t>Issued National Instructions for providing partner access to </a:t>
            </a:r>
            <a:r>
              <a:rPr lang="en-US" sz="2000" dirty="0" err="1">
                <a:solidFill>
                  <a:srgbClr val="58595B"/>
                </a:solidFill>
                <a:latin typeface="Arial" panose="020B0604020202020204" pitchFamily="34" charset="0"/>
                <a:cs typeface="Arial" panose="020B0604020202020204" pitchFamily="34" charset="0"/>
              </a:rPr>
              <a:t>AgLearn</a:t>
            </a:r>
            <a:r>
              <a:rPr lang="en-US" sz="2000" dirty="0">
                <a:solidFill>
                  <a:srgbClr val="58595B"/>
                </a:solidFill>
                <a:latin typeface="Arial" panose="020B0604020202020204" pitchFamily="34" charset="0"/>
                <a:cs typeface="Arial" panose="020B0604020202020204" pitchFamily="34" charset="0"/>
              </a:rPr>
              <a:t>.</a:t>
            </a:r>
          </a:p>
          <a:p>
            <a:r>
              <a:rPr lang="en-US" sz="2000" dirty="0">
                <a:solidFill>
                  <a:srgbClr val="58595B"/>
                </a:solidFill>
                <a:latin typeface="Arial" panose="020B0604020202020204" pitchFamily="34" charset="0"/>
                <a:cs typeface="Arial" panose="020B0604020202020204" pitchFamily="34" charset="0"/>
              </a:rPr>
              <a:t>Hosted workshops to assist states with updating state supplements.</a:t>
            </a:r>
          </a:p>
          <a:p>
            <a:r>
              <a:rPr lang="en-US" sz="2000" dirty="0">
                <a:solidFill>
                  <a:srgbClr val="58595B"/>
                </a:solidFill>
                <a:latin typeface="Arial" panose="020B0604020202020204" pitchFamily="34" charset="0"/>
                <a:cs typeface="Arial" panose="020B0604020202020204" pitchFamily="34" charset="0"/>
              </a:rPr>
              <a:t>Executed agreements to improve training deliver and access.</a:t>
            </a:r>
          </a:p>
          <a:p>
            <a:r>
              <a:rPr lang="en-US" sz="2000" dirty="0">
                <a:solidFill>
                  <a:srgbClr val="58595B"/>
                </a:solidFill>
                <a:latin typeface="Arial" panose="020B0604020202020204" pitchFamily="34" charset="0"/>
                <a:cs typeface="Arial" panose="020B0604020202020204" pitchFamily="34" charset="0"/>
              </a:rPr>
              <a:t>The team developed and reviewed training slated for February 11-12, 2021 and June 22</a:t>
            </a:r>
            <a:r>
              <a:rPr lang="en-US" sz="2000" baseline="30000" dirty="0">
                <a:solidFill>
                  <a:srgbClr val="58595B"/>
                </a:solidFill>
                <a:latin typeface="Arial" panose="020B0604020202020204" pitchFamily="34" charset="0"/>
                <a:cs typeface="Arial" panose="020B0604020202020204" pitchFamily="34" charset="0"/>
              </a:rPr>
              <a:t>nd</a:t>
            </a:r>
            <a:r>
              <a:rPr lang="en-US" sz="2000" dirty="0">
                <a:solidFill>
                  <a:srgbClr val="58595B"/>
                </a:solidFill>
                <a:latin typeface="Arial" panose="020B0604020202020204" pitchFamily="34" charset="0"/>
                <a:cs typeface="Arial" panose="020B0604020202020204" pitchFamily="34" charset="0"/>
              </a:rPr>
              <a:t> and 24</a:t>
            </a:r>
            <a:r>
              <a:rPr lang="en-US" sz="2000" baseline="30000" dirty="0">
                <a:solidFill>
                  <a:srgbClr val="58595B"/>
                </a:solidFill>
                <a:latin typeface="Arial" panose="020B0604020202020204" pitchFamily="34" charset="0"/>
                <a:cs typeface="Arial" panose="020B0604020202020204" pitchFamily="34" charset="0"/>
              </a:rPr>
              <a:t>th</a:t>
            </a:r>
            <a:r>
              <a:rPr lang="en-US" sz="2000" dirty="0">
                <a:solidFill>
                  <a:srgbClr val="58595B"/>
                </a:solidFill>
                <a:latin typeface="Arial" panose="020B0604020202020204" pitchFamily="34" charset="0"/>
                <a:cs typeface="Arial" panose="020B0604020202020204" pitchFamily="34" charset="0"/>
              </a:rPr>
              <a:t> of 2021 </a:t>
            </a:r>
          </a:p>
          <a:p>
            <a:endParaRPr lang="en-US" dirty="0"/>
          </a:p>
        </p:txBody>
      </p:sp>
      <p:pic>
        <p:nvPicPr>
          <p:cNvPr id="4" name="Picture 3">
            <a:extLst>
              <a:ext uri="{FF2B5EF4-FFF2-40B4-BE49-F238E27FC236}">
                <a16:creationId xmlns:a16="http://schemas.microsoft.com/office/drawing/2014/main" id="{A94744E6-79D7-4A3F-A0A4-35A4FC3862AD}"/>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3339558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21B31-9379-43AC-A99E-585ACD543434}"/>
              </a:ext>
            </a:extLst>
          </p:cNvPr>
          <p:cNvSpPr>
            <a:spLocks noGrp="1"/>
          </p:cNvSpPr>
          <p:nvPr>
            <p:ph idx="1"/>
          </p:nvPr>
        </p:nvSpPr>
        <p:spPr>
          <a:xfrm>
            <a:off x="677334" y="302151"/>
            <a:ext cx="8596668" cy="5739212"/>
          </a:xfrm>
        </p:spPr>
        <p:txBody>
          <a:bodyPr>
            <a:normAutofit/>
          </a:bodyPr>
          <a:lstStyle/>
          <a:p>
            <a:pPr marL="0" indent="0" algn="ctr">
              <a:buNone/>
            </a:pPr>
            <a:r>
              <a:rPr lang="en-US" sz="2800" b="1" dirty="0">
                <a:latin typeface="Arial" panose="020B0604020202020204" pitchFamily="34" charset="0"/>
                <a:cs typeface="Arial" panose="020B0604020202020204" pitchFamily="34" charset="0"/>
              </a:rPr>
              <a:t>Partnership Survey</a:t>
            </a:r>
          </a:p>
          <a:p>
            <a:pPr marL="0" indent="0">
              <a:buNone/>
            </a:pPr>
            <a:endParaRPr lang="en-US" b="1" dirty="0">
              <a:latin typeface="Arial" panose="020B0604020202020204" pitchFamily="34" charset="0"/>
              <a:cs typeface="Arial" panose="020B0604020202020204" pitchFamily="34" charset="0"/>
            </a:endParaRPr>
          </a:p>
          <a:p>
            <a:r>
              <a:rPr lang="en-US" sz="2000" dirty="0">
                <a:solidFill>
                  <a:srgbClr val="58595B"/>
                </a:solidFill>
                <a:latin typeface="Arial" panose="020B0604020202020204" pitchFamily="34" charset="0"/>
                <a:cs typeface="Arial" panose="020B0604020202020204" pitchFamily="34" charset="0"/>
              </a:rPr>
              <a:t>A conservation planning producer survey was conducted to obtain feedback on specific ways to improve the format, usefulness and value of a conservation plan and improve the delivery of conservation planning assistance.</a:t>
            </a:r>
          </a:p>
          <a:p>
            <a:r>
              <a:rPr lang="en-US" sz="2000" dirty="0">
                <a:solidFill>
                  <a:srgbClr val="58595B"/>
                </a:solidFill>
                <a:latin typeface="Arial" panose="020B0604020202020204" pitchFamily="34" charset="0"/>
                <a:cs typeface="Arial" panose="020B0604020202020204" pitchFamily="34" charset="0"/>
              </a:rPr>
              <a:t>Letters were sent to partner leaders to distribute to amplify responses for the survey. </a:t>
            </a:r>
          </a:p>
          <a:p>
            <a:r>
              <a:rPr lang="en-US" sz="2000" dirty="0">
                <a:solidFill>
                  <a:srgbClr val="58595B"/>
                </a:solidFill>
                <a:latin typeface="Arial" panose="020B0604020202020204" pitchFamily="34" charset="0"/>
                <a:cs typeface="Arial" panose="020B0604020202020204" pitchFamily="34" charset="0"/>
              </a:rPr>
              <a:t>Analysis of the survey results occurred between </a:t>
            </a:r>
            <a:r>
              <a:rPr lang="en-US" sz="2000" b="1" dirty="0">
                <a:solidFill>
                  <a:srgbClr val="58595B"/>
                </a:solidFill>
                <a:latin typeface="Arial" panose="020B0604020202020204" pitchFamily="34" charset="0"/>
                <a:cs typeface="Arial" panose="020B0604020202020204" pitchFamily="34" charset="0"/>
              </a:rPr>
              <a:t>February - May of 2021. </a:t>
            </a:r>
          </a:p>
          <a:p>
            <a:r>
              <a:rPr lang="en-US" sz="2000" b="1" dirty="0">
                <a:solidFill>
                  <a:srgbClr val="58595B"/>
                </a:solidFill>
                <a:latin typeface="Arial" panose="020B0604020202020204" pitchFamily="34" charset="0"/>
                <a:cs typeface="Arial" panose="020B0604020202020204" pitchFamily="34" charset="0"/>
              </a:rPr>
              <a:t>Preliminary results are available on the NCPP website. </a:t>
            </a:r>
            <a:r>
              <a:rPr lang="en-US" sz="2000" dirty="0">
                <a:solidFill>
                  <a:srgbClr val="58595B"/>
                </a:solidFill>
                <a:latin typeface="Arial" panose="020B0604020202020204" pitchFamily="34" charset="0"/>
                <a:cs typeface="Arial" panose="020B0604020202020204" pitchFamily="34" charset="0"/>
              </a:rPr>
              <a:t>However, we are waiting on FPAC’s Customer Experience Survey to complete the project. </a:t>
            </a:r>
          </a:p>
          <a:p>
            <a:pPr marL="0" indent="0">
              <a:buNone/>
            </a:pPr>
            <a:endParaRPr lang="en-US" b="1"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5E272FB6-1AEC-4144-BACE-A03E1B8ADE4A}"/>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723079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7F9D0-2906-41FA-8741-91A39CEDB203}"/>
              </a:ext>
            </a:extLst>
          </p:cNvPr>
          <p:cNvSpPr>
            <a:spLocks noGrp="1"/>
          </p:cNvSpPr>
          <p:nvPr>
            <p:ph type="title"/>
          </p:nvPr>
        </p:nvSpPr>
        <p:spPr>
          <a:xfrm>
            <a:off x="677334" y="254727"/>
            <a:ext cx="8596668" cy="658761"/>
          </a:xfrm>
        </p:spPr>
        <p:txBody>
          <a:bodyPr>
            <a:normAutofit/>
          </a:bodyPr>
          <a:lstStyle/>
          <a:p>
            <a:pPr algn="ctr"/>
            <a:r>
              <a:rPr lang="en-US" sz="2800" b="1" dirty="0">
                <a:solidFill>
                  <a:schemeClr val="tx1"/>
                </a:solidFill>
                <a:latin typeface="Arial" panose="020B0604020202020204" pitchFamily="34" charset="0"/>
                <a:cs typeface="Arial" panose="020B0604020202020204" pitchFamily="34" charset="0"/>
              </a:rPr>
              <a:t>State Conservation Plans</a:t>
            </a:r>
          </a:p>
        </p:txBody>
      </p:sp>
      <p:sp>
        <p:nvSpPr>
          <p:cNvPr id="3" name="Content Placeholder 2">
            <a:extLst>
              <a:ext uri="{FF2B5EF4-FFF2-40B4-BE49-F238E27FC236}">
                <a16:creationId xmlns:a16="http://schemas.microsoft.com/office/drawing/2014/main" id="{3DFA10E5-C6F5-44BB-8860-853EEA90F673}"/>
              </a:ext>
            </a:extLst>
          </p:cNvPr>
          <p:cNvSpPr>
            <a:spLocks noGrp="1"/>
          </p:cNvSpPr>
          <p:nvPr>
            <p:ph idx="1"/>
          </p:nvPr>
        </p:nvSpPr>
        <p:spPr>
          <a:xfrm>
            <a:off x="677334" y="963560"/>
            <a:ext cx="8596668" cy="5639713"/>
          </a:xfrm>
        </p:spPr>
        <p:txBody>
          <a:bodyPr>
            <a:normAutofit/>
          </a:bodyPr>
          <a:lstStyle/>
          <a:p>
            <a:pPr marL="0">
              <a:spcBef>
                <a:spcPts val="0"/>
              </a:spcBef>
            </a:pPr>
            <a:r>
              <a:rPr lang="en-US" sz="2200" dirty="0">
                <a:latin typeface="Arial" panose="020B0604020202020204" pitchFamily="34" charset="0"/>
                <a:ea typeface="Calibri" panose="020F0502020204030204" pitchFamily="34" charset="0"/>
                <a:cs typeface="Arial" panose="020B0604020202020204" pitchFamily="34" charset="0"/>
              </a:rPr>
              <a:t>In February 2021, State Conservation Partnership Leaders participated in a two-day training and briefing session on the National Conservation Planning Partnership (NCPP) state plans. </a:t>
            </a:r>
          </a:p>
          <a:p>
            <a:pPr marL="0" indent="0">
              <a:spcBef>
                <a:spcPts val="0"/>
              </a:spcBef>
              <a:buNone/>
            </a:pPr>
            <a:endParaRPr lang="en-US" sz="2200" dirty="0">
              <a:latin typeface="Arial" panose="020B0604020202020204" pitchFamily="34" charset="0"/>
              <a:ea typeface="Calibri" panose="020F0502020204030204" pitchFamily="34" charset="0"/>
              <a:cs typeface="Arial" panose="020B0604020202020204" pitchFamily="34" charset="0"/>
            </a:endParaRPr>
          </a:p>
          <a:p>
            <a:pPr marL="0">
              <a:spcBef>
                <a:spcPts val="0"/>
              </a:spcBef>
            </a:pPr>
            <a:r>
              <a:rPr lang="en-US" sz="2200" dirty="0">
                <a:latin typeface="Arial" panose="020B0604020202020204" pitchFamily="34" charset="0"/>
                <a:ea typeface="Calibri" panose="020F0502020204030204" pitchFamily="34" charset="0"/>
                <a:cs typeface="Arial" panose="020B0604020202020204" pitchFamily="34" charset="0"/>
              </a:rPr>
              <a:t>A request was made for each state conservation partnership to assess their situation and develop a preliminary plan by April to strengthen conservation planning. </a:t>
            </a:r>
          </a:p>
          <a:p>
            <a:pPr marL="0" indent="0">
              <a:spcBef>
                <a:spcPts val="0"/>
              </a:spcBef>
              <a:buNone/>
            </a:pPr>
            <a:endParaRPr lang="en-US" sz="2200" dirty="0">
              <a:latin typeface="Arial" panose="020B0604020202020204" pitchFamily="34" charset="0"/>
              <a:ea typeface="Calibri" panose="020F0502020204030204" pitchFamily="34" charset="0"/>
              <a:cs typeface="Arial" panose="020B0604020202020204" pitchFamily="34" charset="0"/>
            </a:endParaRPr>
          </a:p>
          <a:p>
            <a:pPr marL="0">
              <a:spcBef>
                <a:spcPts val="0"/>
              </a:spcBef>
            </a:pPr>
            <a:r>
              <a:rPr lang="en-US" sz="2200" dirty="0">
                <a:latin typeface="Arial" panose="020B0604020202020204" pitchFamily="34" charset="0"/>
                <a:ea typeface="Calibri" panose="020F0502020204030204" pitchFamily="34" charset="0"/>
                <a:cs typeface="Arial" panose="020B0604020202020204" pitchFamily="34" charset="0"/>
              </a:rPr>
              <a:t>Templates and suggestions were offered as tools to consider and will allow for each state to address their unique situation, while fine tuning what is most needed, using suggested templates or additional formats that work best in each respective state. </a:t>
            </a:r>
          </a:p>
          <a:p>
            <a:pPr marL="0" indent="0">
              <a:spcBef>
                <a:spcPts val="0"/>
              </a:spcBef>
              <a:buNone/>
            </a:pPr>
            <a:endParaRPr lang="en-US" sz="2200" dirty="0">
              <a:latin typeface="Arial" panose="020B0604020202020204" pitchFamily="34" charset="0"/>
              <a:ea typeface="Calibri" panose="020F0502020204030204" pitchFamily="34" charset="0"/>
              <a:cs typeface="Arial" panose="020B0604020202020204" pitchFamily="34" charset="0"/>
            </a:endParaRPr>
          </a:p>
          <a:p>
            <a:pPr marL="0">
              <a:spcBef>
                <a:spcPts val="0"/>
              </a:spcBef>
            </a:pPr>
            <a:r>
              <a:rPr lang="en-US" sz="2200" dirty="0">
                <a:latin typeface="Arial" panose="020B0604020202020204" pitchFamily="34" charset="0"/>
                <a:ea typeface="Calibri" panose="020F0502020204030204" pitchFamily="34" charset="0"/>
                <a:cs typeface="Arial" panose="020B0604020202020204" pitchFamily="34" charset="0"/>
              </a:rPr>
              <a:t>The NCPP teams have been in contact with the states to provide feedback to state leaders as they finalize their plans. </a:t>
            </a:r>
          </a:p>
          <a:p>
            <a:pPr marL="0" indent="0">
              <a:spcBef>
                <a:spcPts val="0"/>
              </a:spcBef>
              <a:buNone/>
            </a:pPr>
            <a:endParaRPr lang="en-US" sz="2200" dirty="0">
              <a:latin typeface="Arial" panose="020B0604020202020204" pitchFamily="34" charset="0"/>
              <a:ea typeface="Arial Unicode MS"/>
              <a:cs typeface="Arial" panose="020B0604020202020204" pitchFamily="34" charset="0"/>
            </a:endParaRPr>
          </a:p>
          <a:p>
            <a:pPr marL="0" indent="0">
              <a:buNone/>
            </a:pPr>
            <a:endParaRPr lang="en-US" dirty="0"/>
          </a:p>
        </p:txBody>
      </p:sp>
      <p:pic>
        <p:nvPicPr>
          <p:cNvPr id="4" name="Picture 3">
            <a:extLst>
              <a:ext uri="{FF2B5EF4-FFF2-40B4-BE49-F238E27FC236}">
                <a16:creationId xmlns:a16="http://schemas.microsoft.com/office/drawing/2014/main" id="{D001C9FC-4722-4B14-90CB-372F27107E3A}"/>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3289711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Arial" panose="020B0604020202020204" pitchFamily="34" charset="0"/>
                <a:cs typeface="Arial" panose="020B0604020202020204" pitchFamily="34" charset="0"/>
              </a:rPr>
              <a:t>What is NCPP?</a:t>
            </a:r>
          </a:p>
        </p:txBody>
      </p:sp>
      <p:sp>
        <p:nvSpPr>
          <p:cNvPr id="3" name="Content Placeholder 2"/>
          <p:cNvSpPr>
            <a:spLocks noGrp="1"/>
          </p:cNvSpPr>
          <p:nvPr>
            <p:ph idx="1"/>
          </p:nvPr>
        </p:nvSpPr>
        <p:spPr>
          <a:xfrm>
            <a:off x="677334" y="1756549"/>
            <a:ext cx="8596668" cy="3880773"/>
          </a:xfrm>
        </p:spPr>
        <p:txBody>
          <a:bodyPr/>
          <a:lstStyle/>
          <a:p>
            <a:r>
              <a:rPr lang="en-US" sz="3200" dirty="0">
                <a:latin typeface="Arial" panose="020B0604020202020204" pitchFamily="34" charset="0"/>
                <a:cs typeface="Arial" panose="020B0604020202020204" pitchFamily="34" charset="0"/>
              </a:rPr>
              <a:t>The National Conservation Planning Partnership (NCPP) represents the efforts of five key national conservation partners to reinvigorate conservation planning.    </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a:p>
            <a:endParaRPr lang="en-US"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1154178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7DF180-E82D-4F86-BB12-4C271A68DADF}"/>
              </a:ext>
            </a:extLst>
          </p:cNvPr>
          <p:cNvSpPr>
            <a:spLocks noGrp="1"/>
          </p:cNvSpPr>
          <p:nvPr>
            <p:ph idx="1"/>
          </p:nvPr>
        </p:nvSpPr>
        <p:spPr>
          <a:xfrm>
            <a:off x="677334" y="1317813"/>
            <a:ext cx="8596668" cy="5141770"/>
          </a:xfrm>
        </p:spPr>
        <p:txBody>
          <a:bodyPr>
            <a:normAutofit/>
          </a:bodyPr>
          <a:lstStyle/>
          <a:p>
            <a:pPr marL="0" lvl="0" indent="0">
              <a:buClr>
                <a:srgbClr val="0F6FC6"/>
              </a:buClr>
              <a:buNone/>
            </a:pPr>
            <a:endParaRPr lang="en-US" dirty="0">
              <a:solidFill>
                <a:prstClr val="black">
                  <a:lumMod val="75000"/>
                  <a:lumOff val="25000"/>
                </a:prstClr>
              </a:solidFill>
              <a:latin typeface="Times New Roman" panose="02020603050405020304" pitchFamily="18" charset="0"/>
              <a:cs typeface="Times New Roman" panose="02020603050405020304" pitchFamily="18" charset="0"/>
            </a:endParaRPr>
          </a:p>
          <a:p>
            <a:pPr lvl="0">
              <a:buClr>
                <a:srgbClr val="0F6FC6"/>
              </a:buClr>
            </a:pPr>
            <a:r>
              <a:rPr lang="en-US" sz="2000" dirty="0">
                <a:solidFill>
                  <a:schemeClr val="tx1"/>
                </a:solidFill>
                <a:latin typeface="Arial" panose="020B0604020202020204" pitchFamily="34" charset="0"/>
                <a:cs typeface="Arial" panose="020B0604020202020204" pitchFamily="34" charset="0"/>
              </a:rPr>
              <a:t>Expansion of tools and resources to increase employee’s knowledge, skills and abilities</a:t>
            </a:r>
          </a:p>
          <a:p>
            <a:r>
              <a:rPr lang="en-US" sz="2000" dirty="0">
                <a:solidFill>
                  <a:schemeClr val="tx1"/>
                </a:solidFill>
                <a:latin typeface="Arial" panose="020B0604020202020204" pitchFamily="34" charset="0"/>
                <a:cs typeface="Arial" panose="020B0604020202020204" pitchFamily="34" charset="0"/>
              </a:rPr>
              <a:t>Continue implementation of the new Conservation Planning Certification Policy and Procedures. </a:t>
            </a:r>
            <a:r>
              <a:rPr lang="en-US" sz="2000" dirty="0">
                <a:solidFill>
                  <a:schemeClr val="tx1"/>
                </a:solidFill>
                <a:highlight>
                  <a:srgbClr val="FFFF00"/>
                </a:highlight>
                <a:latin typeface="Arial" panose="020B0604020202020204" pitchFamily="34" charset="0"/>
                <a:cs typeface="Arial" panose="020B0604020202020204" pitchFamily="34" charset="0"/>
              </a:rPr>
              <a:t>Ensure Flexibility is used.</a:t>
            </a:r>
          </a:p>
          <a:p>
            <a:r>
              <a:rPr lang="en-US" sz="2000" dirty="0">
                <a:solidFill>
                  <a:schemeClr val="tx1"/>
                </a:solidFill>
                <a:latin typeface="Arial" panose="020B0604020202020204" pitchFamily="34" charset="0"/>
                <a:cs typeface="Arial" panose="020B0604020202020204" pitchFamily="34" charset="0"/>
              </a:rPr>
              <a:t>Convert the Economics of Conservation Planning training to an online format. </a:t>
            </a:r>
            <a:r>
              <a:rPr lang="en-US" sz="2000" dirty="0">
                <a:solidFill>
                  <a:schemeClr val="tx1"/>
                </a:solidFill>
                <a:highlight>
                  <a:srgbClr val="FFFF00"/>
                </a:highlight>
                <a:latin typeface="Arial" panose="020B0604020202020204" pitchFamily="34" charset="0"/>
                <a:cs typeface="Arial" panose="020B0604020202020204" pitchFamily="34" charset="0"/>
              </a:rPr>
              <a:t>September 16</a:t>
            </a:r>
            <a:r>
              <a:rPr lang="en-US" sz="2000" baseline="30000" dirty="0">
                <a:solidFill>
                  <a:schemeClr val="tx1"/>
                </a:solidFill>
                <a:highlight>
                  <a:srgbClr val="FFFF00"/>
                </a:highlight>
                <a:latin typeface="Arial" panose="020B0604020202020204" pitchFamily="34" charset="0"/>
                <a:cs typeface="Arial" panose="020B0604020202020204" pitchFamily="34" charset="0"/>
              </a:rPr>
              <a:t>th</a:t>
            </a:r>
            <a:r>
              <a:rPr lang="en-US" sz="2000" dirty="0">
                <a:solidFill>
                  <a:schemeClr val="tx1"/>
                </a:solidFill>
                <a:highlight>
                  <a:srgbClr val="FFFF00"/>
                </a:highlight>
                <a:latin typeface="Arial" panose="020B0604020202020204" pitchFamily="34" charset="0"/>
                <a:cs typeface="Arial" panose="020B0604020202020204" pitchFamily="34" charset="0"/>
              </a:rPr>
              <a:t> memo.</a:t>
            </a:r>
          </a:p>
          <a:p>
            <a:r>
              <a:rPr lang="en-US" sz="2000" dirty="0">
                <a:solidFill>
                  <a:schemeClr val="tx1"/>
                </a:solidFill>
                <a:latin typeface="Arial" panose="020B0604020202020204" pitchFamily="34" charset="0"/>
                <a:cs typeface="Arial" panose="020B0604020202020204" pitchFamily="34" charset="0"/>
              </a:rPr>
              <a:t>Enter into more agreements with professional organizations to increase availability of specialized continuing ed courses.</a:t>
            </a:r>
          </a:p>
          <a:p>
            <a:r>
              <a:rPr lang="en-US" sz="2000" dirty="0">
                <a:solidFill>
                  <a:schemeClr val="tx1"/>
                </a:solidFill>
                <a:latin typeface="Arial" panose="020B0604020202020204" pitchFamily="34" charset="0"/>
                <a:cs typeface="Arial" panose="020B0604020202020204" pitchFamily="34" charset="0"/>
              </a:rPr>
              <a:t>Expand NCPP database to include a geospatial mapping tool and portal to allow states to enter and manage data effectively.</a:t>
            </a:r>
          </a:p>
          <a:p>
            <a:r>
              <a:rPr lang="en-US" sz="2000" dirty="0">
                <a:solidFill>
                  <a:schemeClr val="tx1"/>
                </a:solidFill>
                <a:latin typeface="Arial" panose="020B0604020202020204" pitchFamily="34" charset="0"/>
                <a:cs typeface="Arial" panose="020B0604020202020204" pitchFamily="34" charset="0"/>
              </a:rPr>
              <a:t>Branding NCPP and use of the website to issue all communications across the partnership.</a:t>
            </a:r>
          </a:p>
          <a:p>
            <a:pPr lvl="0">
              <a:buClr>
                <a:srgbClr val="0F6FC6"/>
              </a:buClr>
            </a:pPr>
            <a:endParaRPr lang="en-US" dirty="0">
              <a:solidFill>
                <a:prstClr val="black">
                  <a:lumMod val="75000"/>
                  <a:lumOff val="25000"/>
                </a:prstClr>
              </a:solidFill>
            </a:endParaRPr>
          </a:p>
          <a:p>
            <a:pPr marL="457200" lvl="1" indent="0">
              <a:buNone/>
            </a:pPr>
            <a:endParaRPr lang="en-US" dirty="0"/>
          </a:p>
        </p:txBody>
      </p:sp>
      <p:sp>
        <p:nvSpPr>
          <p:cNvPr id="6" name="TextBox 5">
            <a:extLst>
              <a:ext uri="{FF2B5EF4-FFF2-40B4-BE49-F238E27FC236}">
                <a16:creationId xmlns:a16="http://schemas.microsoft.com/office/drawing/2014/main" id="{9421FE10-1829-453A-902F-748F77E41608}"/>
              </a:ext>
            </a:extLst>
          </p:cNvPr>
          <p:cNvSpPr txBox="1"/>
          <p:nvPr/>
        </p:nvSpPr>
        <p:spPr>
          <a:xfrm>
            <a:off x="1925210" y="398417"/>
            <a:ext cx="6100916" cy="830997"/>
          </a:xfrm>
          <a:prstGeom prst="rect">
            <a:avLst/>
          </a:prstGeom>
          <a:noFill/>
        </p:spPr>
        <p:txBody>
          <a:bodyPr wrap="square">
            <a:spAutoFit/>
          </a:bodyPr>
          <a:lstStyle/>
          <a:p>
            <a:pPr marL="0" indent="0" algn="ctr">
              <a:buNone/>
            </a:pPr>
            <a:r>
              <a:rPr lang="en-US" sz="4800" b="1" dirty="0">
                <a:solidFill>
                  <a:srgbClr val="0F6FC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Next Steps</a:t>
            </a:r>
            <a:endParaRPr lang="en-US" sz="4800" b="1"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152D275C-D9B5-4684-935C-9E7FCC1925F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1039438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B6F9A4F5-08C5-46BB-BFAA-CB77C5A36A00}"/>
              </a:ext>
            </a:extLst>
          </p:cNvPr>
          <p:cNvPicPr>
            <a:picLocks noGrp="1" noChangeAspect="1"/>
          </p:cNvPicPr>
          <p:nvPr>
            <p:ph idx="1"/>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09743" y="-99152"/>
            <a:ext cx="11948587" cy="6957152"/>
          </a:xfrm>
        </p:spPr>
      </p:pic>
    </p:spTree>
    <p:extLst>
      <p:ext uri="{BB962C8B-B14F-4D97-AF65-F5344CB8AC3E}">
        <p14:creationId xmlns:p14="http://schemas.microsoft.com/office/powerpoint/2010/main" val="3518594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srcRect b="1356"/>
          <a:stretch/>
        </p:blipFill>
        <p:spPr>
          <a:xfrm>
            <a:off x="0" y="5514272"/>
            <a:ext cx="8809703" cy="1260988"/>
          </a:xfrm>
          <a:prstGeom prst="rect">
            <a:avLst/>
          </a:prstGeom>
        </p:spPr>
      </p:pic>
      <p:pic>
        <p:nvPicPr>
          <p:cNvPr id="3" name="Picture 2">
            <a:extLst>
              <a:ext uri="{FF2B5EF4-FFF2-40B4-BE49-F238E27FC236}">
                <a16:creationId xmlns:a16="http://schemas.microsoft.com/office/drawing/2014/main" id="{E8B1A920-E6CA-4CB7-9F17-42716D82D9B4}"/>
              </a:ext>
            </a:extLst>
          </p:cNvPr>
          <p:cNvPicPr>
            <a:picLocks noChangeAspect="1"/>
          </p:cNvPicPr>
          <p:nvPr/>
        </p:nvPicPr>
        <p:blipFill>
          <a:blip r:embed="rId4"/>
          <a:stretch>
            <a:fillRect/>
          </a:stretch>
        </p:blipFill>
        <p:spPr>
          <a:xfrm>
            <a:off x="884903" y="1395694"/>
            <a:ext cx="3588834" cy="2885297"/>
          </a:xfrm>
          <a:prstGeom prst="rect">
            <a:avLst/>
          </a:prstGeom>
        </p:spPr>
      </p:pic>
      <p:sp>
        <p:nvSpPr>
          <p:cNvPr id="4" name="TextBox 3">
            <a:extLst>
              <a:ext uri="{FF2B5EF4-FFF2-40B4-BE49-F238E27FC236}">
                <a16:creationId xmlns:a16="http://schemas.microsoft.com/office/drawing/2014/main" id="{2CADAEDA-4FD5-4A5B-914F-42662EF5DB55}"/>
              </a:ext>
            </a:extLst>
          </p:cNvPr>
          <p:cNvSpPr txBox="1"/>
          <p:nvPr/>
        </p:nvSpPr>
        <p:spPr>
          <a:xfrm>
            <a:off x="8809703" y="6057781"/>
            <a:ext cx="3382297" cy="800219"/>
          </a:xfrm>
          <a:prstGeom prst="rect">
            <a:avLst/>
          </a:prstGeom>
          <a:noFill/>
        </p:spPr>
        <p:txBody>
          <a:bodyPr wrap="square" rtlCol="0">
            <a:spAutoFit/>
          </a:bodyPr>
          <a:lstStyle/>
          <a:p>
            <a:pPr algn="r"/>
            <a:r>
              <a:rPr lang="en-US" sz="1400" dirty="0"/>
              <a:t>USDA and its partners are equal opportunity providers, employers and lenders</a:t>
            </a:r>
            <a:r>
              <a:rPr lang="en-US" dirty="0"/>
              <a:t>. </a:t>
            </a:r>
          </a:p>
        </p:txBody>
      </p:sp>
      <p:sp>
        <p:nvSpPr>
          <p:cNvPr id="2" name="Title 1"/>
          <p:cNvSpPr>
            <a:spLocks noGrp="1"/>
          </p:cNvSpPr>
          <p:nvPr>
            <p:ph type="ctrTitle"/>
          </p:nvPr>
        </p:nvSpPr>
        <p:spPr>
          <a:xfrm>
            <a:off x="3000208" y="1900382"/>
            <a:ext cx="7766936" cy="1646302"/>
          </a:xfrm>
        </p:spPr>
        <p:txBody>
          <a:bodyPr/>
          <a:lstStyle/>
          <a:p>
            <a:pPr algn="ctr"/>
            <a:r>
              <a:rPr lang="en-US" sz="8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Thank You!  </a:t>
            </a: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5009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Arial" panose="020B0604020202020204" pitchFamily="34" charset="0"/>
                <a:cs typeface="Arial" panose="020B0604020202020204" pitchFamily="34" charset="0"/>
              </a:rPr>
              <a:t>NCPP Partners</a:t>
            </a:r>
          </a:p>
        </p:txBody>
      </p:sp>
      <p:sp>
        <p:nvSpPr>
          <p:cNvPr id="3" name="Content Placeholder 2"/>
          <p:cNvSpPr>
            <a:spLocks noGrp="1"/>
          </p:cNvSpPr>
          <p:nvPr>
            <p:ph idx="1"/>
          </p:nvPr>
        </p:nvSpPr>
        <p:spPr>
          <a:xfrm>
            <a:off x="677334" y="1702031"/>
            <a:ext cx="8596668" cy="5053099"/>
          </a:xfrm>
        </p:spPr>
        <p:txBody>
          <a:bodyPr>
            <a:normAutofit fontScale="85000" lnSpcReduction="20000"/>
          </a:bodyPr>
          <a:lstStyle/>
          <a:p>
            <a:pPr lvl="1"/>
            <a:r>
              <a:rPr lang="en-US" sz="3800" dirty="0">
                <a:latin typeface="Arial" panose="020B0604020202020204" pitchFamily="34" charset="0"/>
                <a:cs typeface="Arial" panose="020B0604020202020204" pitchFamily="34" charset="0"/>
              </a:rPr>
              <a:t>Natural Resources Conservation Service (NRCS)</a:t>
            </a:r>
          </a:p>
          <a:p>
            <a:pPr lvl="1"/>
            <a:r>
              <a:rPr lang="en-US" sz="3800" dirty="0">
                <a:latin typeface="Arial" panose="020B0604020202020204" pitchFamily="34" charset="0"/>
                <a:cs typeface="Arial" panose="020B0604020202020204" pitchFamily="34" charset="0"/>
              </a:rPr>
              <a:t>National Association of Conservation Districts (NACD)</a:t>
            </a:r>
          </a:p>
          <a:p>
            <a:pPr lvl="1"/>
            <a:r>
              <a:rPr lang="en-US" sz="3800" dirty="0">
                <a:latin typeface="Arial" panose="020B0604020202020204" pitchFamily="34" charset="0"/>
                <a:cs typeface="Arial" panose="020B0604020202020204" pitchFamily="34" charset="0"/>
              </a:rPr>
              <a:t>National Association of State Conservation Agencies (NASCA)</a:t>
            </a:r>
          </a:p>
          <a:p>
            <a:pPr lvl="1"/>
            <a:r>
              <a:rPr lang="en-US" sz="3800" dirty="0">
                <a:latin typeface="Arial" panose="020B0604020202020204" pitchFamily="34" charset="0"/>
                <a:cs typeface="Arial" panose="020B0604020202020204" pitchFamily="34" charset="0"/>
              </a:rPr>
              <a:t>National Conservation District Employees Association (NCDEA)</a:t>
            </a:r>
          </a:p>
          <a:p>
            <a:pPr lvl="1"/>
            <a:r>
              <a:rPr lang="en-US" sz="3800" dirty="0">
                <a:latin typeface="Arial" panose="020B0604020202020204" pitchFamily="34" charset="0"/>
                <a:cs typeface="Arial" panose="020B0604020202020204" pitchFamily="34" charset="0"/>
              </a:rPr>
              <a:t>National Association of Resource Conservation and Development Councils (NARC&amp;DC)  </a:t>
            </a:r>
          </a:p>
          <a:p>
            <a:endParaRPr lang="en-US"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2508065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Arial" panose="020B0604020202020204" pitchFamily="34" charset="0"/>
                <a:cs typeface="Arial" panose="020B0604020202020204" pitchFamily="34" charset="0"/>
              </a:rPr>
              <a:t>NCPP’s Purpose</a:t>
            </a:r>
          </a:p>
        </p:txBody>
      </p:sp>
      <p:sp>
        <p:nvSpPr>
          <p:cNvPr id="3" name="Content Placeholder 2"/>
          <p:cNvSpPr>
            <a:spLocks noGrp="1"/>
          </p:cNvSpPr>
          <p:nvPr>
            <p:ph idx="1"/>
          </p:nvPr>
        </p:nvSpPr>
        <p:spPr>
          <a:xfrm>
            <a:off x="677334" y="1702031"/>
            <a:ext cx="8596668" cy="3880773"/>
          </a:xfrm>
        </p:spPr>
        <p:txBody>
          <a:bodyPr>
            <a:normAutofit/>
          </a:bodyPr>
          <a:lstStyle/>
          <a:p>
            <a:r>
              <a:rPr lang="en-US" sz="3200" dirty="0">
                <a:latin typeface="Arial" panose="020B0604020202020204" pitchFamily="34" charset="0"/>
                <a:cs typeface="Arial" panose="020B0604020202020204" pitchFamily="34" charset="0"/>
              </a:rPr>
              <a:t>To reinvigorate conservation planning by enhancing and strengthening the planning process and our partnership workforce.</a:t>
            </a:r>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3323330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Arial" panose="020B0604020202020204" pitchFamily="34" charset="0"/>
                <a:cs typeface="Arial" panose="020B0604020202020204" pitchFamily="34" charset="0"/>
              </a:rPr>
              <a:t>NCPP Goals</a:t>
            </a:r>
          </a:p>
        </p:txBody>
      </p:sp>
      <p:sp>
        <p:nvSpPr>
          <p:cNvPr id="3" name="Content Placeholder 2"/>
          <p:cNvSpPr>
            <a:spLocks noGrp="1"/>
          </p:cNvSpPr>
          <p:nvPr>
            <p:ph idx="1"/>
          </p:nvPr>
        </p:nvSpPr>
        <p:spPr>
          <a:xfrm>
            <a:off x="677334" y="1595105"/>
            <a:ext cx="8596668" cy="5102875"/>
          </a:xfrm>
        </p:spPr>
        <p:txBody>
          <a:bodyPr>
            <a:noAutofit/>
          </a:bodyPr>
          <a:lstStyle/>
          <a:p>
            <a:pPr lvl="1"/>
            <a:r>
              <a:rPr lang="en-US" sz="3200" dirty="0">
                <a:latin typeface="Arial" panose="020B0604020202020204" pitchFamily="34" charset="0"/>
                <a:cs typeface="Arial" panose="020B0604020202020204" pitchFamily="34" charset="0"/>
              </a:rPr>
              <a:t>Reinvigorate conservation planning</a:t>
            </a:r>
          </a:p>
          <a:p>
            <a:pPr lvl="1"/>
            <a:r>
              <a:rPr lang="en-US" sz="3200" dirty="0">
                <a:latin typeface="Arial" panose="020B0604020202020204" pitchFamily="34" charset="0"/>
                <a:cs typeface="Arial" panose="020B0604020202020204" pitchFamily="34" charset="0"/>
              </a:rPr>
              <a:t>Improve the partnership’s capacity to deliver one-on-one conservation planning assistance as well as at all scales</a:t>
            </a:r>
          </a:p>
          <a:p>
            <a:pPr lvl="1"/>
            <a:r>
              <a:rPr lang="en-US" sz="3200" dirty="0">
                <a:latin typeface="Arial" panose="020B0604020202020204" pitchFamily="34" charset="0"/>
                <a:cs typeface="Arial" panose="020B0604020202020204" pitchFamily="34" charset="0"/>
              </a:rPr>
              <a:t>Ensure the delivery of voluntary, science-based assistance</a:t>
            </a:r>
          </a:p>
          <a:p>
            <a:pPr lvl="1"/>
            <a:r>
              <a:rPr lang="en-US" sz="3200" dirty="0">
                <a:latin typeface="Arial" panose="020B0604020202020204" pitchFamily="34" charset="0"/>
                <a:cs typeface="Arial" panose="020B0604020202020204" pitchFamily="34" charset="0"/>
              </a:rPr>
              <a:t>Build and sustain a workforce of strong conservation planners across the partnership</a:t>
            </a:r>
          </a:p>
        </p:txBody>
      </p:sp>
      <p:pic>
        <p:nvPicPr>
          <p:cNvPr id="6" name="Picture 5"/>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288638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0970"/>
            <a:ext cx="9429750" cy="1320800"/>
          </a:xfrm>
        </p:spPr>
        <p:txBody>
          <a:bodyPr>
            <a:noAutofit/>
          </a:bodyPr>
          <a:lstStyle/>
          <a:p>
            <a:pPr algn="ctr"/>
            <a:r>
              <a:rPr lang="en-US" sz="4800" b="1" dirty="0">
                <a:latin typeface="Arial" panose="020B0604020202020204" pitchFamily="34" charset="0"/>
                <a:cs typeface="Arial" panose="020B0604020202020204" pitchFamily="34" charset="0"/>
              </a:rPr>
              <a:t>What Does NCPP Mean For The Partnership?</a:t>
            </a:r>
          </a:p>
        </p:txBody>
      </p:sp>
      <p:sp>
        <p:nvSpPr>
          <p:cNvPr id="3" name="Content Placeholder 2"/>
          <p:cNvSpPr>
            <a:spLocks noGrp="1"/>
          </p:cNvSpPr>
          <p:nvPr>
            <p:ph idx="1"/>
          </p:nvPr>
        </p:nvSpPr>
        <p:spPr>
          <a:xfrm>
            <a:off x="677334" y="1702031"/>
            <a:ext cx="8596668" cy="4835929"/>
          </a:xfrm>
        </p:spPr>
        <p:txBody>
          <a:bodyPr>
            <a:normAutofit/>
          </a:bodyPr>
          <a:lstStyle/>
          <a:p>
            <a:r>
              <a:rPr lang="en-US" sz="3200" dirty="0">
                <a:latin typeface="Arial" panose="020B0604020202020204" pitchFamily="34" charset="0"/>
                <a:cs typeface="Arial" panose="020B0604020202020204" pitchFamily="34" charset="0"/>
              </a:rPr>
              <a:t>Highly skilled and trained workforce</a:t>
            </a:r>
          </a:p>
          <a:p>
            <a:r>
              <a:rPr lang="en-US" sz="3200" dirty="0">
                <a:latin typeface="Arial" panose="020B0604020202020204" pitchFamily="34" charset="0"/>
                <a:cs typeface="Arial" panose="020B0604020202020204" pitchFamily="34" charset="0"/>
              </a:rPr>
              <a:t>Development of new tools and technology</a:t>
            </a:r>
          </a:p>
          <a:p>
            <a:r>
              <a:rPr lang="en-US" sz="3200" dirty="0">
                <a:latin typeface="Arial" panose="020B0604020202020204" pitchFamily="34" charset="0"/>
                <a:cs typeface="Arial" panose="020B0604020202020204" pitchFamily="34" charset="0"/>
              </a:rPr>
              <a:t>Ability to provide improved customer service</a:t>
            </a:r>
          </a:p>
          <a:p>
            <a:r>
              <a:rPr lang="en-US" sz="3200" dirty="0">
                <a:latin typeface="Arial" panose="020B0604020202020204" pitchFamily="34" charset="0"/>
                <a:cs typeface="Arial" panose="020B0604020202020204" pitchFamily="34" charset="0"/>
              </a:rPr>
              <a:t>An enhanced, united workforce for conservation </a:t>
            </a:r>
          </a:p>
          <a:p>
            <a:r>
              <a:rPr lang="en-US" sz="3200" dirty="0">
                <a:latin typeface="Arial" panose="020B0604020202020204" pitchFamily="34" charset="0"/>
                <a:cs typeface="Arial" panose="020B0604020202020204" pitchFamily="34" charset="0"/>
              </a:rPr>
              <a:t>The delivery of voluntary, science-based technical assistance </a:t>
            </a:r>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3804393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2A9FC-5B52-4C6D-AC51-9AC7018B3CE6}"/>
              </a:ext>
            </a:extLst>
          </p:cNvPr>
          <p:cNvSpPr>
            <a:spLocks noGrp="1"/>
          </p:cNvSpPr>
          <p:nvPr>
            <p:ph type="title"/>
          </p:nvPr>
        </p:nvSpPr>
        <p:spPr>
          <a:xfrm>
            <a:off x="677334" y="106680"/>
            <a:ext cx="8596668" cy="932447"/>
          </a:xfrm>
        </p:spPr>
        <p:txBody>
          <a:bodyPr>
            <a:normAutofit/>
          </a:bodyPr>
          <a:lstStyle/>
          <a:p>
            <a:pPr algn="ctr"/>
            <a:r>
              <a:rPr lang="en-US" sz="4800" b="1" dirty="0">
                <a:latin typeface="Arial" panose="020B0604020202020204" pitchFamily="34" charset="0"/>
                <a:cs typeface="Arial" panose="020B0604020202020204" pitchFamily="34" charset="0"/>
              </a:rPr>
              <a:t>2018 Listening Sessions</a:t>
            </a:r>
          </a:p>
        </p:txBody>
      </p:sp>
      <p:sp>
        <p:nvSpPr>
          <p:cNvPr id="3" name="Content Placeholder 2">
            <a:extLst>
              <a:ext uri="{FF2B5EF4-FFF2-40B4-BE49-F238E27FC236}">
                <a16:creationId xmlns:a16="http://schemas.microsoft.com/office/drawing/2014/main" id="{ABDACCFA-CAA9-4966-B211-C3C5EB4E4D1A}"/>
              </a:ext>
            </a:extLst>
          </p:cNvPr>
          <p:cNvSpPr>
            <a:spLocks noGrp="1"/>
          </p:cNvSpPr>
          <p:nvPr>
            <p:ph idx="1"/>
          </p:nvPr>
        </p:nvSpPr>
        <p:spPr>
          <a:xfrm>
            <a:off x="677334" y="1039127"/>
            <a:ext cx="8596668" cy="5818873"/>
          </a:xfrm>
        </p:spPr>
        <p:txBody>
          <a:bodyPr>
            <a:noAutofit/>
          </a:bodyPr>
          <a:lstStyle/>
          <a:p>
            <a:r>
              <a:rPr lang="en-US" sz="2400" dirty="0">
                <a:latin typeface="Arial" panose="020B0604020202020204" pitchFamily="34" charset="0"/>
                <a:cs typeface="Arial" panose="020B0604020202020204" pitchFamily="34" charset="0"/>
              </a:rPr>
              <a:t>Eight Listening Sessions have been completed in the following states: </a:t>
            </a:r>
          </a:p>
          <a:p>
            <a:pPr lvl="1">
              <a:spcBef>
                <a:spcPts val="600"/>
              </a:spcBef>
            </a:pPr>
            <a:r>
              <a:rPr lang="en-US" sz="2400" dirty="0">
                <a:latin typeface="Arial" panose="020B0604020202020204" pitchFamily="34" charset="0"/>
                <a:cs typeface="Arial" panose="020B0604020202020204" pitchFamily="34" charset="0"/>
              </a:rPr>
              <a:t>Indiana</a:t>
            </a:r>
          </a:p>
          <a:p>
            <a:pPr lvl="1">
              <a:spcBef>
                <a:spcPts val="600"/>
              </a:spcBef>
            </a:pPr>
            <a:r>
              <a:rPr lang="en-US" sz="2400" dirty="0">
                <a:latin typeface="Arial" panose="020B0604020202020204" pitchFamily="34" charset="0"/>
                <a:cs typeface="Arial" panose="020B0604020202020204" pitchFamily="34" charset="0"/>
              </a:rPr>
              <a:t>Minnesota </a:t>
            </a:r>
          </a:p>
          <a:p>
            <a:pPr lvl="1">
              <a:spcBef>
                <a:spcPts val="600"/>
              </a:spcBef>
            </a:pPr>
            <a:r>
              <a:rPr lang="en-US" sz="2400" dirty="0">
                <a:latin typeface="Arial" panose="020B0604020202020204" pitchFamily="34" charset="0"/>
                <a:cs typeface="Arial" panose="020B0604020202020204" pitchFamily="34" charset="0"/>
              </a:rPr>
              <a:t>Texas</a:t>
            </a:r>
          </a:p>
          <a:p>
            <a:pPr lvl="1">
              <a:spcBef>
                <a:spcPts val="600"/>
              </a:spcBef>
            </a:pPr>
            <a:r>
              <a:rPr lang="en-US" sz="2400" dirty="0">
                <a:latin typeface="Arial" panose="020B0604020202020204" pitchFamily="34" charset="0"/>
                <a:cs typeface="Arial" panose="020B0604020202020204" pitchFamily="34" charset="0"/>
              </a:rPr>
              <a:t>Washington State</a:t>
            </a:r>
          </a:p>
          <a:p>
            <a:pPr lvl="1">
              <a:spcBef>
                <a:spcPts val="600"/>
              </a:spcBef>
            </a:pPr>
            <a:r>
              <a:rPr lang="en-US" sz="2400" dirty="0">
                <a:latin typeface="Arial" panose="020B0604020202020204" pitchFamily="34" charset="0"/>
                <a:cs typeface="Arial" panose="020B0604020202020204" pitchFamily="34" charset="0"/>
              </a:rPr>
              <a:t>New York</a:t>
            </a:r>
          </a:p>
          <a:p>
            <a:pPr lvl="1">
              <a:spcBef>
                <a:spcPts val="600"/>
              </a:spcBef>
            </a:pPr>
            <a:r>
              <a:rPr lang="en-US" sz="2400" dirty="0">
                <a:latin typeface="Arial" panose="020B0604020202020204" pitchFamily="34" charset="0"/>
                <a:cs typeface="Arial" panose="020B0604020202020204" pitchFamily="34" charset="0"/>
              </a:rPr>
              <a:t>Nebraska</a:t>
            </a:r>
          </a:p>
          <a:p>
            <a:pPr lvl="1">
              <a:spcBef>
                <a:spcPts val="600"/>
              </a:spcBef>
            </a:pPr>
            <a:r>
              <a:rPr lang="en-US" sz="2400" dirty="0">
                <a:latin typeface="Arial" panose="020B0604020202020204" pitchFamily="34" charset="0"/>
                <a:cs typeface="Arial" panose="020B0604020202020204" pitchFamily="34" charset="0"/>
              </a:rPr>
              <a:t>North Carolina</a:t>
            </a:r>
          </a:p>
          <a:p>
            <a:pPr lvl="1">
              <a:spcBef>
                <a:spcPts val="600"/>
              </a:spcBef>
            </a:pPr>
            <a:r>
              <a:rPr lang="en-US" sz="2400" dirty="0">
                <a:latin typeface="Arial" panose="020B0604020202020204" pitchFamily="34" charset="0"/>
                <a:cs typeface="Arial" panose="020B0604020202020204" pitchFamily="34" charset="0"/>
              </a:rPr>
              <a:t>Wyoming</a:t>
            </a:r>
          </a:p>
          <a:p>
            <a:r>
              <a:rPr lang="en-US" sz="2400" dirty="0">
                <a:latin typeface="Arial" panose="020B0604020202020204" pitchFamily="34" charset="0"/>
                <a:cs typeface="Arial" panose="020B0604020202020204" pitchFamily="34" charset="0"/>
              </a:rPr>
              <a:t> The purpose of the listening sessions was to share in-depth details on the status of conservation planning and its future and to hear feedback from all. </a:t>
            </a:r>
          </a:p>
        </p:txBody>
      </p:sp>
      <p:pic>
        <p:nvPicPr>
          <p:cNvPr id="4" name="Picture 3">
            <a:extLst>
              <a:ext uri="{FF2B5EF4-FFF2-40B4-BE49-F238E27FC236}">
                <a16:creationId xmlns:a16="http://schemas.microsoft.com/office/drawing/2014/main" id="{DC49AD84-053A-4FEC-B181-B0F7513E4E67}"/>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2284236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699F2-EE55-405D-8D61-94E676BF20AB}"/>
              </a:ext>
            </a:extLst>
          </p:cNvPr>
          <p:cNvSpPr>
            <a:spLocks noGrp="1"/>
          </p:cNvSpPr>
          <p:nvPr>
            <p:ph type="title"/>
          </p:nvPr>
        </p:nvSpPr>
        <p:spPr>
          <a:xfrm>
            <a:off x="677334" y="209550"/>
            <a:ext cx="8596668" cy="948856"/>
          </a:xfrm>
        </p:spPr>
        <p:txBody>
          <a:bodyPr>
            <a:normAutofit/>
          </a:bodyPr>
          <a:lstStyle/>
          <a:p>
            <a:pPr algn="ctr"/>
            <a:r>
              <a:rPr lang="en-US" sz="4800" b="1" dirty="0">
                <a:latin typeface="Arial" panose="020B0604020202020204" pitchFamily="34" charset="0"/>
                <a:cs typeface="Arial" panose="020B0604020202020204" pitchFamily="34" charset="0"/>
              </a:rPr>
              <a:t>What Was Achieved</a:t>
            </a:r>
          </a:p>
        </p:txBody>
      </p:sp>
      <p:sp>
        <p:nvSpPr>
          <p:cNvPr id="3" name="Content Placeholder 2">
            <a:extLst>
              <a:ext uri="{FF2B5EF4-FFF2-40B4-BE49-F238E27FC236}">
                <a16:creationId xmlns:a16="http://schemas.microsoft.com/office/drawing/2014/main" id="{9A4607EC-1129-42A1-80BF-554AA08C0A9A}"/>
              </a:ext>
            </a:extLst>
          </p:cNvPr>
          <p:cNvSpPr>
            <a:spLocks noGrp="1"/>
          </p:cNvSpPr>
          <p:nvPr>
            <p:ph idx="1"/>
          </p:nvPr>
        </p:nvSpPr>
        <p:spPr>
          <a:xfrm>
            <a:off x="677334" y="1158406"/>
            <a:ext cx="8969586" cy="5699594"/>
          </a:xfrm>
        </p:spPr>
        <p:txBody>
          <a:bodyPr>
            <a:noAutofit/>
          </a:bodyPr>
          <a:lstStyle/>
          <a:p>
            <a:pPr marL="514350" indent="-514350">
              <a:buFont typeface="+mj-lt"/>
              <a:buAutoNum type="arabicPeriod"/>
            </a:pPr>
            <a:r>
              <a:rPr lang="en-US" sz="3200" dirty="0">
                <a:solidFill>
                  <a:prstClr val="black">
                    <a:lumMod val="75000"/>
                    <a:lumOff val="25000"/>
                  </a:prstClr>
                </a:solidFill>
                <a:latin typeface="Arial" panose="020B0604020202020204" pitchFamily="34" charset="0"/>
                <a:cs typeface="Arial" panose="020B0604020202020204" pitchFamily="34" charset="0"/>
              </a:rPr>
              <a:t>201 individual items of feedback, suggestions from 8 Listening Sessions</a:t>
            </a:r>
            <a:endParaRPr lang="en-US" sz="3200" dirty="0">
              <a:latin typeface="Arial" panose="020B0604020202020204" pitchFamily="34" charset="0"/>
              <a:cs typeface="Arial" panose="020B0604020202020204" pitchFamily="34" charset="0"/>
            </a:endParaRPr>
          </a:p>
          <a:p>
            <a:pPr marL="514350" indent="-514350">
              <a:buFont typeface="+mj-lt"/>
              <a:buAutoNum type="arabicPeriod"/>
            </a:pPr>
            <a:r>
              <a:rPr lang="en-US" sz="3200" dirty="0">
                <a:latin typeface="Arial" panose="020B0604020202020204" pitchFamily="34" charset="0"/>
                <a:cs typeface="Arial" panose="020B0604020202020204" pitchFamily="34" charset="0"/>
              </a:rPr>
              <a:t>NRCS employees, partnership employees, state conservation partnership leaders, conservation district supervisors, volunteers, and agricultural producers participated</a:t>
            </a:r>
          </a:p>
          <a:p>
            <a:pPr marL="514350" indent="-514350">
              <a:buFont typeface="+mj-lt"/>
              <a:buAutoNum type="arabicPeriod"/>
            </a:pPr>
            <a:r>
              <a:rPr lang="en-US" sz="3200" dirty="0">
                <a:latin typeface="Arial" panose="020B0604020202020204" pitchFamily="34" charset="0"/>
                <a:cs typeface="Arial" panose="020B0604020202020204" pitchFamily="34" charset="0"/>
              </a:rPr>
              <a:t>Over 1,035 participants (in-person and on-line)</a:t>
            </a:r>
          </a:p>
          <a:p>
            <a:pPr marL="514350" indent="-514350">
              <a:buFont typeface="+mj-lt"/>
              <a:buAutoNum type="arabicPeriod"/>
            </a:pPr>
            <a:r>
              <a:rPr lang="en-US" sz="3200" dirty="0">
                <a:latin typeface="Arial" panose="020B0604020202020204" pitchFamily="34" charset="0"/>
                <a:cs typeface="Arial" panose="020B0604020202020204" pitchFamily="34" charset="0"/>
              </a:rPr>
              <a:t>Feedback was received verbally, written and electronically</a:t>
            </a:r>
          </a:p>
          <a:p>
            <a:endParaRPr lang="en-US" sz="32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6BB4FD51-4209-4066-860C-A4DB51637F2F}"/>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812643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A94E54-C681-4028-95A6-87178126E404}"/>
              </a:ext>
            </a:extLst>
          </p:cNvPr>
          <p:cNvSpPr>
            <a:spLocks noGrp="1"/>
          </p:cNvSpPr>
          <p:nvPr>
            <p:ph idx="1"/>
          </p:nvPr>
        </p:nvSpPr>
        <p:spPr>
          <a:xfrm>
            <a:off x="223936" y="1137149"/>
            <a:ext cx="8761444" cy="5720851"/>
          </a:xfrm>
        </p:spPr>
        <p:txBody>
          <a:bodyPr>
            <a:normAutofit/>
          </a:bodyPr>
          <a:lstStyle/>
          <a:p>
            <a:r>
              <a:rPr lang="en-US" sz="2400" b="1" dirty="0">
                <a:latin typeface="Arial" panose="020B0604020202020204" pitchFamily="34" charset="0"/>
                <a:cs typeface="Arial" panose="020B0604020202020204" pitchFamily="34" charset="0"/>
              </a:rPr>
              <a:t>Communications.</a:t>
            </a:r>
            <a:r>
              <a:rPr lang="en-US" sz="24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Use clear and consistent messaging and guidance to improve internal communications. </a:t>
            </a:r>
          </a:p>
          <a:p>
            <a:endParaRPr lang="en-US"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Apply transparent, common-sense methodologies that are customer friendly</a:t>
            </a:r>
            <a:r>
              <a:rPr lang="en-US" dirty="0">
                <a:latin typeface="Arial" panose="020B0604020202020204" pitchFamily="34" charset="0"/>
                <a:cs typeface="Arial" panose="020B0604020202020204" pitchFamily="34" charset="0"/>
              </a:rPr>
              <a:t>. Develop and support business tools that can be tailored to the locally established customer priorities. This in addition to a simplified access point, will reduce duplication and increase engagement to allow for expansion of technology that will improve the conservation planning process and address natural resource concerns. </a:t>
            </a:r>
          </a:p>
          <a:p>
            <a:endParaRPr lang="en-US"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Streamlining of current program policy to increase workload efficiencies.</a:t>
            </a:r>
            <a:r>
              <a:rPr lang="en-US" sz="24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Review and update policy to ensure ranking criteria is consistent with statutory requirements established for financial assistance programs. Improve the internal processes for programmatic decisions to increase program efficiency and quality assurance with the certainty our customers deserve and respect. </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7C275EA7-9633-4917-83CA-B464369A2D28}"/>
              </a:ext>
            </a:extLst>
          </p:cNvPr>
          <p:cNvSpPr>
            <a:spLocks noGrp="1"/>
          </p:cNvSpPr>
          <p:nvPr>
            <p:ph type="title"/>
          </p:nvPr>
        </p:nvSpPr>
        <p:spPr>
          <a:xfrm>
            <a:off x="1" y="0"/>
            <a:ext cx="9405256" cy="1231884"/>
          </a:xfrm>
        </p:spPr>
        <p:txBody>
          <a:bodyPr>
            <a:normAutofit/>
          </a:bodyPr>
          <a:lstStyle/>
          <a:p>
            <a:pPr algn="ctr"/>
            <a:r>
              <a:rPr lang="en-US" sz="4800" b="1" dirty="0">
                <a:latin typeface="Arial" panose="020B0604020202020204" pitchFamily="34" charset="0"/>
                <a:cs typeface="Arial" panose="020B0604020202020204" pitchFamily="34" charset="0"/>
              </a:rPr>
              <a:t>Summary of Recommendations</a:t>
            </a:r>
          </a:p>
        </p:txBody>
      </p:sp>
      <p:pic>
        <p:nvPicPr>
          <p:cNvPr id="5" name="Picture 4">
            <a:extLst>
              <a:ext uri="{FF2B5EF4-FFF2-40B4-BE49-F238E27FC236}">
                <a16:creationId xmlns:a16="http://schemas.microsoft.com/office/drawing/2014/main" id="{58D63EBF-8B51-4EC2-A8D9-C06B12A6C6D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180146" y="5242420"/>
            <a:ext cx="2011854" cy="1615580"/>
          </a:xfrm>
          <a:prstGeom prst="rect">
            <a:avLst/>
          </a:prstGeom>
        </p:spPr>
      </p:pic>
    </p:spTree>
    <p:extLst>
      <p:ext uri="{BB962C8B-B14F-4D97-AF65-F5344CB8AC3E}">
        <p14:creationId xmlns:p14="http://schemas.microsoft.com/office/powerpoint/2010/main" val="2427292726"/>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1941</TotalTime>
  <Words>2952</Words>
  <Application>Microsoft Office PowerPoint</Application>
  <PresentationFormat>Widescreen</PresentationFormat>
  <Paragraphs>209</Paragraphs>
  <Slides>22</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Times New Roman</vt:lpstr>
      <vt:lpstr>Trebuchet MS</vt:lpstr>
      <vt:lpstr>Wingdings</vt:lpstr>
      <vt:lpstr>Wingdings 3</vt:lpstr>
      <vt:lpstr>Facet</vt:lpstr>
      <vt:lpstr>National Conservation Planning Partnership (NCPP)</vt:lpstr>
      <vt:lpstr>What is NCPP?</vt:lpstr>
      <vt:lpstr>NCPP Partners</vt:lpstr>
      <vt:lpstr>NCPP’s Purpose</vt:lpstr>
      <vt:lpstr>NCPP Goals</vt:lpstr>
      <vt:lpstr>What Does NCPP Mean For The Partnership?</vt:lpstr>
      <vt:lpstr>2018 Listening Sessions</vt:lpstr>
      <vt:lpstr>What Was Achieved</vt:lpstr>
      <vt:lpstr>Summary of Recommendations</vt:lpstr>
      <vt:lpstr>Summary of Recommendations</vt:lpstr>
      <vt:lpstr>PowerPoint Presentation</vt:lpstr>
      <vt:lpstr>PowerPoint Presentation</vt:lpstr>
      <vt:lpstr>PowerPoint Presentation</vt:lpstr>
      <vt:lpstr>PowerPoint Presentation</vt:lpstr>
      <vt:lpstr>PowerPoint Presentation</vt:lpstr>
      <vt:lpstr>PowerPoint Presentation</vt:lpstr>
      <vt:lpstr>Training</vt:lpstr>
      <vt:lpstr>PowerPoint Presentation</vt:lpstr>
      <vt:lpstr>State Conservation Plans</vt:lpstr>
      <vt:lpstr>PowerPoint Presentation</vt:lpstr>
      <vt:lpstr>PowerPoint Presentation</vt:lpstr>
      <vt:lpstr>Thank You!  </vt:lpstr>
    </vt:vector>
  </TitlesOfParts>
  <Company>USDA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Conservation Planning Partnership</dc:title>
  <dc:creator>Wallace, Dastina - NRCS, Dover, DE</dc:creator>
  <cp:lastModifiedBy>Rich Duesterhaus</cp:lastModifiedBy>
  <cp:revision>115</cp:revision>
  <dcterms:created xsi:type="dcterms:W3CDTF">2017-09-19T19:26:26Z</dcterms:created>
  <dcterms:modified xsi:type="dcterms:W3CDTF">2021-09-23T19:13:18Z</dcterms:modified>
</cp:coreProperties>
</file>