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embeddedFont>
    <p:embeddedFont>
      <p:font typeface="Open Sans Light" panose="020B0306030504020204" pitchFamily="34" charset="0"/>
      <p:regular r:id="rId29"/>
    </p:embeddedFont>
    <p:embeddedFont>
      <p:font typeface="Public Sans" panose="020B0604020202020204" charset="0"/>
      <p:regular r:id="rId30"/>
    </p:embeddedFont>
    <p:embeddedFont>
      <p:font typeface="Public Sans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603"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svg"/><Relationship Id="rId21" Type="http://schemas.openxmlformats.org/officeDocument/2006/relationships/image" Target="../media/image35.sv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svg"/><Relationship Id="rId50" Type="http://schemas.openxmlformats.org/officeDocument/2006/relationships/image" Target="../media/image64.png"/><Relationship Id="rId55" Type="http://schemas.openxmlformats.org/officeDocument/2006/relationships/image" Target="../media/image69.svg"/><Relationship Id="rId7" Type="http://schemas.openxmlformats.org/officeDocument/2006/relationships/image" Target="../media/image21.svg"/><Relationship Id="rId2" Type="http://schemas.openxmlformats.org/officeDocument/2006/relationships/image" Target="../media/image16.png"/><Relationship Id="rId16" Type="http://schemas.openxmlformats.org/officeDocument/2006/relationships/image" Target="../media/image30.png"/><Relationship Id="rId29" Type="http://schemas.openxmlformats.org/officeDocument/2006/relationships/image" Target="../media/image43.svg"/><Relationship Id="rId11" Type="http://schemas.openxmlformats.org/officeDocument/2006/relationships/image" Target="../media/image25.sv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svg"/><Relationship Id="rId40" Type="http://schemas.openxmlformats.org/officeDocument/2006/relationships/image" Target="../media/image54.png"/><Relationship Id="rId45" Type="http://schemas.openxmlformats.org/officeDocument/2006/relationships/image" Target="../media/image59.svg"/><Relationship Id="rId53" Type="http://schemas.openxmlformats.org/officeDocument/2006/relationships/image" Target="../media/image67.svg"/><Relationship Id="rId58" Type="http://schemas.openxmlformats.org/officeDocument/2006/relationships/image" Target="../media/image72.png"/><Relationship Id="rId5" Type="http://schemas.openxmlformats.org/officeDocument/2006/relationships/image" Target="../media/image19.svg"/><Relationship Id="rId61" Type="http://schemas.openxmlformats.org/officeDocument/2006/relationships/image" Target="../media/image75.svg"/><Relationship Id="rId19" Type="http://schemas.openxmlformats.org/officeDocument/2006/relationships/image" Target="../media/image33.sv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 Id="rId35" Type="http://schemas.openxmlformats.org/officeDocument/2006/relationships/image" Target="../media/image49.svg"/><Relationship Id="rId43" Type="http://schemas.openxmlformats.org/officeDocument/2006/relationships/image" Target="../media/image57.svg"/><Relationship Id="rId48" Type="http://schemas.openxmlformats.org/officeDocument/2006/relationships/image" Target="../media/image62.png"/><Relationship Id="rId56" Type="http://schemas.openxmlformats.org/officeDocument/2006/relationships/image" Target="../media/image70.png"/><Relationship Id="rId8" Type="http://schemas.openxmlformats.org/officeDocument/2006/relationships/image" Target="../media/image22.png"/><Relationship Id="rId51" Type="http://schemas.openxmlformats.org/officeDocument/2006/relationships/image" Target="../media/image65.svg"/><Relationship Id="rId3" Type="http://schemas.openxmlformats.org/officeDocument/2006/relationships/image" Target="../media/image17.sv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33" Type="http://schemas.openxmlformats.org/officeDocument/2006/relationships/image" Target="../media/image47.sv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svg"/><Relationship Id="rId20" Type="http://schemas.openxmlformats.org/officeDocument/2006/relationships/image" Target="../media/image34.png"/><Relationship Id="rId41" Type="http://schemas.openxmlformats.org/officeDocument/2006/relationships/image" Target="../media/image55.svg"/><Relationship Id="rId54"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0.png"/><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svg"/><Relationship Id="rId57" Type="http://schemas.openxmlformats.org/officeDocument/2006/relationships/image" Target="../media/image71.svg"/><Relationship Id="rId10" Type="http://schemas.openxmlformats.org/officeDocument/2006/relationships/image" Target="../media/image24.png"/><Relationship Id="rId31" Type="http://schemas.openxmlformats.org/officeDocument/2006/relationships/image" Target="../media/image45.sv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4" Type="http://schemas.openxmlformats.org/officeDocument/2006/relationships/image" Target="../media/image18.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73248" y="1283587"/>
            <a:ext cx="8155154" cy="7719826"/>
            <a:chOff x="0" y="0"/>
            <a:chExt cx="10873539" cy="10293102"/>
          </a:xfrm>
        </p:grpSpPr>
        <p:sp>
          <p:nvSpPr>
            <p:cNvPr id="3" name="TextBox 3"/>
            <p:cNvSpPr txBox="1"/>
            <p:nvPr/>
          </p:nvSpPr>
          <p:spPr>
            <a:xfrm>
              <a:off x="0" y="76200"/>
              <a:ext cx="10873539" cy="8458201"/>
            </a:xfrm>
            <a:prstGeom prst="rect">
              <a:avLst/>
            </a:prstGeom>
          </p:spPr>
          <p:txBody>
            <a:bodyPr lIns="0" tIns="0" rIns="0" bIns="0" rtlCol="0" anchor="t">
              <a:spAutoFit/>
            </a:bodyPr>
            <a:lstStyle/>
            <a:p>
              <a:pPr>
                <a:lnSpc>
                  <a:spcPts val="9900"/>
                </a:lnSpc>
              </a:pPr>
              <a:r>
                <a:rPr lang="en-US" sz="9000" spc="-180">
                  <a:solidFill>
                    <a:srgbClr val="141414"/>
                  </a:solidFill>
                  <a:latin typeface="Public Sans Bold"/>
                </a:rPr>
                <a:t>Diversity, Equity, and Inclusion in American Agriculture</a:t>
              </a:r>
            </a:p>
          </p:txBody>
        </p:sp>
        <p:grpSp>
          <p:nvGrpSpPr>
            <p:cNvPr id="4" name="Group 4"/>
            <p:cNvGrpSpPr/>
            <p:nvPr/>
          </p:nvGrpSpPr>
          <p:grpSpPr>
            <a:xfrm>
              <a:off x="0" y="9251702"/>
              <a:ext cx="9042400" cy="1041400"/>
              <a:chOff x="0" y="0"/>
              <a:chExt cx="34940761" cy="4024076"/>
            </a:xfrm>
          </p:grpSpPr>
          <p:sp>
            <p:nvSpPr>
              <p:cNvPr id="5" name="Freeform 5"/>
              <p:cNvSpPr/>
              <p:nvPr/>
            </p:nvSpPr>
            <p:spPr>
              <a:xfrm>
                <a:off x="0" y="0"/>
                <a:ext cx="34940760" cy="4024076"/>
              </a:xfrm>
              <a:custGeom>
                <a:avLst/>
                <a:gdLst/>
                <a:ahLst/>
                <a:cxnLst/>
                <a:rect l="l" t="t" r="r" b="b"/>
                <a:pathLst>
                  <a:path w="34940760" h="4024076">
                    <a:moveTo>
                      <a:pt x="0" y="0"/>
                    </a:moveTo>
                    <a:lnTo>
                      <a:pt x="0" y="4024076"/>
                    </a:lnTo>
                    <a:lnTo>
                      <a:pt x="34940760" y="4024076"/>
                    </a:lnTo>
                    <a:lnTo>
                      <a:pt x="34940760" y="0"/>
                    </a:lnTo>
                    <a:lnTo>
                      <a:pt x="0" y="0"/>
                    </a:lnTo>
                    <a:close/>
                    <a:moveTo>
                      <a:pt x="34879800" y="3963116"/>
                    </a:moveTo>
                    <a:lnTo>
                      <a:pt x="59690" y="3963116"/>
                    </a:lnTo>
                    <a:lnTo>
                      <a:pt x="59690" y="59690"/>
                    </a:lnTo>
                    <a:lnTo>
                      <a:pt x="34879800" y="59690"/>
                    </a:lnTo>
                    <a:lnTo>
                      <a:pt x="34879800" y="3963116"/>
                    </a:lnTo>
                    <a:close/>
                  </a:path>
                </a:pathLst>
              </a:custGeom>
              <a:solidFill>
                <a:srgbClr val="141414"/>
              </a:solidFill>
            </p:spPr>
          </p:sp>
        </p:grpSp>
        <p:sp>
          <p:nvSpPr>
            <p:cNvPr id="6" name="TextBox 6"/>
            <p:cNvSpPr txBox="1"/>
            <p:nvPr/>
          </p:nvSpPr>
          <p:spPr>
            <a:xfrm>
              <a:off x="488688" y="9550152"/>
              <a:ext cx="8065025" cy="425450"/>
            </a:xfrm>
            <a:prstGeom prst="rect">
              <a:avLst/>
            </a:prstGeom>
          </p:spPr>
          <p:txBody>
            <a:bodyPr lIns="0" tIns="0" rIns="0" bIns="0" rtlCol="0" anchor="t">
              <a:spAutoFit/>
            </a:bodyPr>
            <a:lstStyle/>
            <a:p>
              <a:pPr>
                <a:lnSpc>
                  <a:spcPts val="2400"/>
                </a:lnSpc>
              </a:pPr>
              <a:endParaRPr/>
            </a:p>
          </p:txBody>
        </p:sp>
      </p:grpSp>
      <p:grpSp>
        <p:nvGrpSpPr>
          <p:cNvPr id="7" name="Group 7"/>
          <p:cNvGrpSpPr/>
          <p:nvPr/>
        </p:nvGrpSpPr>
        <p:grpSpPr>
          <a:xfrm>
            <a:off x="1028700" y="8702944"/>
            <a:ext cx="555356" cy="555356"/>
            <a:chOff x="0" y="0"/>
            <a:chExt cx="740475" cy="740475"/>
          </a:xfrm>
        </p:grpSpPr>
        <p:grpSp>
          <p:nvGrpSpPr>
            <p:cNvPr id="8" name="Group 8"/>
            <p:cNvGrpSpPr/>
            <p:nvPr/>
          </p:nvGrpSpPr>
          <p:grpSpPr>
            <a:xfrm rot="5400000">
              <a:off x="0" y="0"/>
              <a:ext cx="740475" cy="7404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28048"/>
              </a:solidFill>
            </p:spPr>
          </p:sp>
        </p:grpSp>
        <p:pic>
          <p:nvPicPr>
            <p:cNvPr id="10" name="Picture 10"/>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98386" y="248008"/>
              <a:ext cx="343703" cy="244459"/>
            </a:xfrm>
            <a:prstGeom prst="rect">
              <a:avLst/>
            </a:prstGeom>
          </p:spPr>
        </p:pic>
      </p:grpSp>
      <p:pic>
        <p:nvPicPr>
          <p:cNvPr id="11"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577094" y="1028700"/>
            <a:ext cx="5236673" cy="81287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2650" y="2266950"/>
            <a:ext cx="5929497" cy="5734050"/>
          </a:xfrm>
          <a:prstGeom prst="rect">
            <a:avLst/>
          </a:prstGeom>
        </p:spPr>
        <p:txBody>
          <a:bodyPr lIns="0" tIns="0" rIns="0" bIns="0" rtlCol="0" anchor="t">
            <a:spAutoFit/>
          </a:bodyPr>
          <a:lstStyle/>
          <a:p>
            <a:pPr marL="0" lvl="0" indent="0">
              <a:lnSpc>
                <a:spcPts val="9000"/>
              </a:lnSpc>
            </a:pPr>
            <a:r>
              <a:rPr lang="en-US" sz="7500" spc="-225">
                <a:solidFill>
                  <a:srgbClr val="141414"/>
                </a:solidFill>
                <a:latin typeface="Public Sans Bold"/>
              </a:rPr>
              <a:t>CARE: Conservation &amp; Agriculture Reach Everyone </a:t>
            </a:r>
          </a:p>
        </p:txBody>
      </p:sp>
      <p:grpSp>
        <p:nvGrpSpPr>
          <p:cNvPr id="3" name="Group 3"/>
          <p:cNvGrpSpPr/>
          <p:nvPr/>
        </p:nvGrpSpPr>
        <p:grpSpPr>
          <a:xfrm>
            <a:off x="10619431" y="405258"/>
            <a:ext cx="6018493" cy="9036732"/>
            <a:chOff x="0" y="0"/>
            <a:chExt cx="8024657" cy="12048976"/>
          </a:xfrm>
        </p:grpSpPr>
        <p:sp>
          <p:nvSpPr>
            <p:cNvPr id="4" name="AutoShape 4"/>
            <p:cNvSpPr/>
            <p:nvPr/>
          </p:nvSpPr>
          <p:spPr>
            <a:xfrm>
              <a:off x="0" y="2189791"/>
              <a:ext cx="8024657" cy="12700"/>
            </a:xfrm>
            <a:prstGeom prst="rect">
              <a:avLst/>
            </a:prstGeom>
            <a:solidFill>
              <a:srgbClr val="141414"/>
            </a:solidFill>
          </p:spPr>
        </p:sp>
        <p:sp>
          <p:nvSpPr>
            <p:cNvPr id="5" name="TextBox 5"/>
            <p:cNvSpPr txBox="1"/>
            <p:nvPr/>
          </p:nvSpPr>
          <p:spPr>
            <a:xfrm>
              <a:off x="0" y="842978"/>
              <a:ext cx="8024657" cy="566208"/>
            </a:xfrm>
            <a:prstGeom prst="rect">
              <a:avLst/>
            </a:prstGeom>
          </p:spPr>
          <p:txBody>
            <a:bodyPr lIns="0" tIns="0" rIns="0" bIns="0" rtlCol="0" anchor="t">
              <a:spAutoFit/>
            </a:bodyPr>
            <a:lstStyle/>
            <a:p>
              <a:pPr marL="0" lvl="0" indent="0" algn="l">
                <a:lnSpc>
                  <a:spcPts val="3500"/>
                </a:lnSpc>
                <a:spcBef>
                  <a:spcPct val="0"/>
                </a:spcBef>
              </a:pPr>
              <a:endParaRPr/>
            </a:p>
          </p:txBody>
        </p:sp>
        <p:sp>
          <p:nvSpPr>
            <p:cNvPr id="6" name="TextBox 6"/>
            <p:cNvSpPr txBox="1"/>
            <p:nvPr/>
          </p:nvSpPr>
          <p:spPr>
            <a:xfrm>
              <a:off x="0" y="-19050"/>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Goals</a:t>
              </a:r>
            </a:p>
          </p:txBody>
        </p:sp>
        <p:sp>
          <p:nvSpPr>
            <p:cNvPr id="7" name="TextBox 7"/>
            <p:cNvSpPr txBox="1"/>
            <p:nvPr/>
          </p:nvSpPr>
          <p:spPr>
            <a:xfrm>
              <a:off x="0" y="3826073"/>
              <a:ext cx="8024657" cy="3487208"/>
            </a:xfrm>
            <a:prstGeom prst="rect">
              <a:avLst/>
            </a:prstGeom>
          </p:spPr>
          <p:txBody>
            <a:bodyPr lIns="0" tIns="0" rIns="0" bIns="0" rtlCol="0" anchor="t">
              <a:spAutoFit/>
            </a:bodyPr>
            <a:lstStyle/>
            <a:p>
              <a:pPr marL="0" lvl="0" indent="0" algn="l">
                <a:lnSpc>
                  <a:spcPts val="3500"/>
                </a:lnSpc>
                <a:spcBef>
                  <a:spcPct val="0"/>
                </a:spcBef>
              </a:pPr>
              <a:r>
                <a:rPr lang="en-US" sz="2499">
                  <a:solidFill>
                    <a:srgbClr val="141414"/>
                  </a:solidFill>
                  <a:latin typeface="Public Sans"/>
                </a:rPr>
                <a:t>Increase the number of SDA and veteran producers educated about heirs property, highly fractionated land, the Uniform Partition of Heirs Property, estate planning, and 2018 Farm Bill changes that address these issues. </a:t>
              </a:r>
            </a:p>
          </p:txBody>
        </p:sp>
        <p:sp>
          <p:nvSpPr>
            <p:cNvPr id="8" name="TextBox 8"/>
            <p:cNvSpPr txBox="1"/>
            <p:nvPr/>
          </p:nvSpPr>
          <p:spPr>
            <a:xfrm>
              <a:off x="0" y="2964045"/>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#3</a:t>
              </a:r>
            </a:p>
          </p:txBody>
        </p:sp>
        <p:sp>
          <p:nvSpPr>
            <p:cNvPr id="9" name="TextBox 9"/>
            <p:cNvSpPr txBox="1"/>
            <p:nvPr/>
          </p:nvSpPr>
          <p:spPr>
            <a:xfrm>
              <a:off x="0" y="9730168"/>
              <a:ext cx="8024657" cy="2318808"/>
            </a:xfrm>
            <a:prstGeom prst="rect">
              <a:avLst/>
            </a:prstGeom>
          </p:spPr>
          <p:txBody>
            <a:bodyPr lIns="0" tIns="0" rIns="0" bIns="0" rtlCol="0" anchor="t">
              <a:spAutoFit/>
            </a:bodyPr>
            <a:lstStyle/>
            <a:p>
              <a:pPr marL="0" lvl="0" indent="0" algn="l">
                <a:lnSpc>
                  <a:spcPts val="3500"/>
                </a:lnSpc>
                <a:spcBef>
                  <a:spcPct val="0"/>
                </a:spcBef>
              </a:pPr>
              <a:r>
                <a:rPr lang="en-US" sz="2499">
                  <a:solidFill>
                    <a:srgbClr val="141414"/>
                  </a:solidFill>
                  <a:latin typeface="Public Sans"/>
                </a:rPr>
                <a:t>Reduction of invasive species, specifically, the Chinese Tallow and the Eastern Red Cedar on SDA and veteran operations. </a:t>
              </a:r>
            </a:p>
          </p:txBody>
        </p:sp>
        <p:sp>
          <p:nvSpPr>
            <p:cNvPr id="10" name="TextBox 10"/>
            <p:cNvSpPr txBox="1"/>
            <p:nvPr/>
          </p:nvSpPr>
          <p:spPr>
            <a:xfrm>
              <a:off x="0" y="8868140"/>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#4</a:t>
              </a:r>
            </a:p>
          </p:txBody>
        </p:sp>
        <p:sp>
          <p:nvSpPr>
            <p:cNvPr id="11" name="AutoShape 11"/>
            <p:cNvSpPr/>
            <p:nvPr/>
          </p:nvSpPr>
          <p:spPr>
            <a:xfrm>
              <a:off x="0" y="8093886"/>
              <a:ext cx="8024657" cy="12700"/>
            </a:xfrm>
            <a:prstGeom prst="rect">
              <a:avLst/>
            </a:prstGeom>
            <a:solidFill>
              <a:srgbClr val="141414"/>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10650" y="1860734"/>
            <a:ext cx="7940474" cy="6565532"/>
            <a:chOff x="0" y="0"/>
            <a:chExt cx="10587299" cy="8754043"/>
          </a:xfrm>
        </p:grpSpPr>
        <p:sp>
          <p:nvSpPr>
            <p:cNvPr id="3" name="TextBox 3"/>
            <p:cNvSpPr txBox="1"/>
            <p:nvPr/>
          </p:nvSpPr>
          <p:spPr>
            <a:xfrm>
              <a:off x="0" y="-9525"/>
              <a:ext cx="10587299" cy="1736725"/>
            </a:xfrm>
            <a:prstGeom prst="rect">
              <a:avLst/>
            </a:prstGeom>
          </p:spPr>
          <p:txBody>
            <a:bodyPr lIns="0" tIns="0" rIns="0" bIns="0" rtlCol="0" anchor="t">
              <a:spAutoFit/>
            </a:bodyPr>
            <a:lstStyle/>
            <a:p>
              <a:pPr marL="0" lvl="0" indent="0">
                <a:lnSpc>
                  <a:spcPts val="10200"/>
                </a:lnSpc>
                <a:spcBef>
                  <a:spcPct val="0"/>
                </a:spcBef>
              </a:pPr>
              <a:r>
                <a:rPr lang="en-US" sz="8499" spc="-254">
                  <a:solidFill>
                    <a:srgbClr val="141414"/>
                  </a:solidFill>
                  <a:latin typeface="Public Sans Bold"/>
                </a:rPr>
                <a:t>Our Partners </a:t>
              </a:r>
            </a:p>
          </p:txBody>
        </p:sp>
        <p:sp>
          <p:nvSpPr>
            <p:cNvPr id="4" name="TextBox 4"/>
            <p:cNvSpPr txBox="1"/>
            <p:nvPr/>
          </p:nvSpPr>
          <p:spPr>
            <a:xfrm>
              <a:off x="0" y="2355360"/>
              <a:ext cx="10587299" cy="6398683"/>
            </a:xfrm>
            <a:prstGeom prst="rect">
              <a:avLst/>
            </a:prstGeom>
          </p:spPr>
          <p:txBody>
            <a:bodyPr lIns="0" tIns="0" rIns="0" bIns="0" rtlCol="0" anchor="t">
              <a:spAutoFit/>
            </a:bodyPr>
            <a:lstStyle/>
            <a:p>
              <a:pPr>
                <a:lnSpc>
                  <a:spcPts val="3499"/>
                </a:lnSpc>
              </a:pPr>
              <a:r>
                <a:rPr lang="en-US" sz="2499">
                  <a:solidFill>
                    <a:srgbClr val="141414"/>
                  </a:solidFill>
                  <a:latin typeface="Public Sans"/>
                </a:rPr>
                <a:t>The project is led by the Oklahoma Association of Conservation Districts, Oklahoma Black Historical Research Project, The Texas Association of Soil and Water Conservation Districts, the Texas Agriforestry Small Farmers and Ranchers. </a:t>
              </a:r>
            </a:p>
            <a:p>
              <a:pPr>
                <a:lnSpc>
                  <a:spcPts val="3499"/>
                </a:lnSpc>
              </a:pPr>
              <a:endParaRPr lang="en-US" sz="2499">
                <a:solidFill>
                  <a:srgbClr val="141414"/>
                </a:solidFill>
                <a:latin typeface="Public Sans"/>
              </a:endParaRPr>
            </a:p>
            <a:p>
              <a:pPr marL="0" lvl="0" indent="0" algn="l">
                <a:lnSpc>
                  <a:spcPts val="3500"/>
                </a:lnSpc>
                <a:spcBef>
                  <a:spcPct val="0"/>
                </a:spcBef>
              </a:pPr>
              <a:r>
                <a:rPr lang="en-US" sz="2499">
                  <a:solidFill>
                    <a:srgbClr val="141414"/>
                  </a:solidFill>
                  <a:latin typeface="Public Sans"/>
                </a:rPr>
                <a:t>Our collaborators include the Oklahoma Conservation Commission, the Oklahoma Prescribed Burn Association, the Nature Conservancy, SAVE Farms, and the Muscogee Nation. The project is delivered through 16 conservation districts in OK and 4 in TX. </a:t>
              </a:r>
            </a:p>
          </p:txBody>
        </p:sp>
      </p:grpSp>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7383891" cy="1028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8454" y="259584"/>
            <a:ext cx="7539596" cy="2777490"/>
            <a:chOff x="0" y="0"/>
            <a:chExt cx="10052794" cy="3703320"/>
          </a:xfrm>
        </p:grpSpPr>
        <p:sp>
          <p:nvSpPr>
            <p:cNvPr id="3" name="TextBox 3"/>
            <p:cNvSpPr txBox="1"/>
            <p:nvPr/>
          </p:nvSpPr>
          <p:spPr>
            <a:xfrm>
              <a:off x="0" y="0"/>
              <a:ext cx="10052794" cy="2336800"/>
            </a:xfrm>
            <a:prstGeom prst="rect">
              <a:avLst/>
            </a:prstGeom>
          </p:spPr>
          <p:txBody>
            <a:bodyPr lIns="0" tIns="0" rIns="0" bIns="0" rtlCol="0" anchor="t">
              <a:spAutoFit/>
            </a:bodyPr>
            <a:lstStyle/>
            <a:p>
              <a:pPr marL="0" lvl="0" indent="0">
                <a:lnSpc>
                  <a:spcPts val="6960"/>
                </a:lnSpc>
                <a:spcBef>
                  <a:spcPct val="0"/>
                </a:spcBef>
              </a:pPr>
              <a:r>
                <a:rPr lang="en-US" sz="5800" spc="-174">
                  <a:solidFill>
                    <a:srgbClr val="141414"/>
                  </a:solidFill>
                  <a:latin typeface="Public Sans Bold"/>
                </a:rPr>
                <a:t>What the CARE Project Does </a:t>
              </a:r>
            </a:p>
          </p:txBody>
        </p:sp>
        <p:sp>
          <p:nvSpPr>
            <p:cNvPr id="4" name="TextBox 4"/>
            <p:cNvSpPr txBox="1"/>
            <p:nvPr/>
          </p:nvSpPr>
          <p:spPr>
            <a:xfrm>
              <a:off x="0" y="3168650"/>
              <a:ext cx="10052794" cy="534670"/>
            </a:xfrm>
            <a:prstGeom prst="rect">
              <a:avLst/>
            </a:prstGeom>
          </p:spPr>
          <p:txBody>
            <a:bodyPr lIns="0" tIns="0" rIns="0" bIns="0" rtlCol="0" anchor="t">
              <a:spAutoFit/>
            </a:bodyPr>
            <a:lstStyle/>
            <a:p>
              <a:pPr algn="l">
                <a:lnSpc>
                  <a:spcPts val="3359"/>
                </a:lnSpc>
                <a:spcBef>
                  <a:spcPct val="0"/>
                </a:spcBef>
              </a:pPr>
              <a:endParaRPr/>
            </a:p>
          </p:txBody>
        </p:sp>
      </p:grpSp>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446344" y="442707"/>
            <a:ext cx="5519910" cy="8815593"/>
          </a:xfrm>
          <a:prstGeom prst="rect">
            <a:avLst/>
          </a:prstGeom>
        </p:spPr>
      </p:pic>
      <p:sp>
        <p:nvSpPr>
          <p:cNvPr id="6" name="TextBox 6"/>
          <p:cNvSpPr txBox="1"/>
          <p:nvPr/>
        </p:nvSpPr>
        <p:spPr>
          <a:xfrm>
            <a:off x="1028700" y="2405967"/>
            <a:ext cx="10252130" cy="6852333"/>
          </a:xfrm>
          <a:prstGeom prst="rect">
            <a:avLst/>
          </a:prstGeom>
        </p:spPr>
        <p:txBody>
          <a:bodyPr lIns="0" tIns="0" rIns="0" bIns="0" rtlCol="0" anchor="t">
            <a:spAutoFit/>
          </a:bodyPr>
          <a:lstStyle/>
          <a:p>
            <a:pPr marL="442167" lvl="1" indent="-221083" algn="ctr">
              <a:lnSpc>
                <a:spcPts val="2867"/>
              </a:lnSpc>
              <a:buFont typeface="Arial"/>
              <a:buChar char="•"/>
            </a:pPr>
            <a:r>
              <a:rPr lang="en-US" sz="2048">
                <a:solidFill>
                  <a:srgbClr val="141414"/>
                </a:solidFill>
                <a:latin typeface="Open Sans Light"/>
              </a:rPr>
              <a:t>Works with community based organizations that are well respected within our targeted areas to build relationships and establish trust. </a:t>
            </a:r>
          </a:p>
          <a:p>
            <a:pPr marL="442167" lvl="1" indent="-221083" algn="ctr">
              <a:lnSpc>
                <a:spcPts val="2867"/>
              </a:lnSpc>
              <a:buFont typeface="Arial"/>
              <a:buChar char="•"/>
            </a:pPr>
            <a:r>
              <a:rPr lang="en-US" sz="2048">
                <a:solidFill>
                  <a:srgbClr val="141414"/>
                </a:solidFill>
                <a:latin typeface="Open Sans Light"/>
              </a:rPr>
              <a:t>Identifies SDA and/or veteran champions that are willing to share their experiences - both positive and negative with us. </a:t>
            </a:r>
          </a:p>
          <a:p>
            <a:pPr marL="442167" lvl="1" indent="-221083" algn="ctr">
              <a:lnSpc>
                <a:spcPts val="2867"/>
              </a:lnSpc>
              <a:buFont typeface="Arial"/>
              <a:buChar char="•"/>
            </a:pPr>
            <a:r>
              <a:rPr lang="en-US" sz="2048">
                <a:solidFill>
                  <a:srgbClr val="141414"/>
                </a:solidFill>
                <a:latin typeface="Open Sans Light"/>
              </a:rPr>
              <a:t>Conducts one on one, in-depth interviews with champions to learn about their unique experiences. </a:t>
            </a:r>
          </a:p>
          <a:p>
            <a:pPr marL="442167" lvl="1" indent="-221083" algn="ctr">
              <a:lnSpc>
                <a:spcPts val="2867"/>
              </a:lnSpc>
              <a:buFont typeface="Arial"/>
              <a:buChar char="•"/>
            </a:pPr>
            <a:r>
              <a:rPr lang="en-US" sz="2048">
                <a:solidFill>
                  <a:srgbClr val="141414"/>
                </a:solidFill>
                <a:latin typeface="Open Sans Light"/>
              </a:rPr>
              <a:t>Surveys all producers that districts are in contact with to get a baseline of the number of SDA and veteran producers that we are reaching in a given year. </a:t>
            </a:r>
          </a:p>
          <a:p>
            <a:pPr marL="442167" lvl="1" indent="-221083" algn="ctr">
              <a:lnSpc>
                <a:spcPts val="2867"/>
              </a:lnSpc>
              <a:buFont typeface="Arial"/>
              <a:buChar char="•"/>
            </a:pPr>
            <a:r>
              <a:rPr lang="en-US" sz="2048">
                <a:solidFill>
                  <a:srgbClr val="141414"/>
                </a:solidFill>
                <a:latin typeface="Open Sans Light"/>
              </a:rPr>
              <a:t>Establishes demonstration farms in Oklahoma and Texas on SDA and/or veteran managed land. </a:t>
            </a:r>
          </a:p>
          <a:p>
            <a:pPr marL="442167" lvl="1" indent="-221083" algn="ctr">
              <a:lnSpc>
                <a:spcPts val="2867"/>
              </a:lnSpc>
              <a:buFont typeface="Arial"/>
              <a:buChar char="•"/>
            </a:pPr>
            <a:r>
              <a:rPr lang="en-US" sz="2048">
                <a:solidFill>
                  <a:srgbClr val="141414"/>
                </a:solidFill>
                <a:latin typeface="Open Sans Light"/>
              </a:rPr>
              <a:t>Educates district employees and directors about the history of SDA producers in Oklahoma. </a:t>
            </a:r>
          </a:p>
          <a:p>
            <a:pPr marL="442167" lvl="1" indent="-221083" algn="ctr">
              <a:lnSpc>
                <a:spcPts val="2867"/>
              </a:lnSpc>
              <a:buFont typeface="Arial"/>
              <a:buChar char="•"/>
            </a:pPr>
            <a:r>
              <a:rPr lang="en-US" sz="2048">
                <a:solidFill>
                  <a:srgbClr val="141414"/>
                </a:solidFill>
                <a:latin typeface="Open Sans Light"/>
              </a:rPr>
              <a:t>Provides leadership opportunities to champions through SAVE Farm, TNC Leadership Class, and OACD Leadership Class. </a:t>
            </a:r>
          </a:p>
          <a:p>
            <a:pPr marL="442167" lvl="1" indent="-221083" algn="ctr">
              <a:lnSpc>
                <a:spcPts val="2867"/>
              </a:lnSpc>
              <a:buFont typeface="Arial"/>
              <a:buChar char="•"/>
            </a:pPr>
            <a:r>
              <a:rPr lang="en-US" sz="2048">
                <a:solidFill>
                  <a:srgbClr val="141414"/>
                </a:solidFill>
                <a:latin typeface="Open Sans Light"/>
              </a:rPr>
              <a:t>Encourages champions to seek office at their local conservation district and on their county FSA boards. </a:t>
            </a:r>
          </a:p>
          <a:p>
            <a:pPr marL="442167" lvl="1" indent="-221083" algn="ctr">
              <a:lnSpc>
                <a:spcPts val="2867"/>
              </a:lnSpc>
              <a:buFont typeface="Arial"/>
              <a:buChar char="•"/>
            </a:pPr>
            <a:r>
              <a:rPr lang="en-US" sz="2048">
                <a:solidFill>
                  <a:srgbClr val="141414"/>
                </a:solidFill>
                <a:latin typeface="Open Sans Light"/>
              </a:rPr>
              <a:t>Provides space for SDA and veteran producers to have peer networking opportunities. </a:t>
            </a:r>
          </a:p>
          <a:p>
            <a:pPr marL="442167" lvl="1" indent="-221083" algn="ctr">
              <a:lnSpc>
                <a:spcPts val="2867"/>
              </a:lnSpc>
              <a:buFont typeface="Arial"/>
              <a:buChar char="•"/>
            </a:pPr>
            <a:r>
              <a:rPr lang="en-US" sz="2048">
                <a:solidFill>
                  <a:srgbClr val="141414"/>
                </a:solidFill>
                <a:latin typeface="Open Sans Light"/>
              </a:rPr>
              <a:t>Builds a bridge between communities and districts.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1310" y="1028700"/>
            <a:ext cx="2644281" cy="6303897"/>
            <a:chOff x="0" y="0"/>
            <a:chExt cx="3525708" cy="8405196"/>
          </a:xfrm>
        </p:grpSpPr>
        <p:grpSp>
          <p:nvGrpSpPr>
            <p:cNvPr id="3" name="Group 3"/>
            <p:cNvGrpSpPr/>
            <p:nvPr/>
          </p:nvGrpSpPr>
          <p:grpSpPr>
            <a:xfrm>
              <a:off x="0" y="0"/>
              <a:ext cx="3525708" cy="1482350"/>
              <a:chOff x="0" y="0"/>
              <a:chExt cx="10403710" cy="4374138"/>
            </a:xfrm>
          </p:grpSpPr>
          <p:sp>
            <p:nvSpPr>
              <p:cNvPr id="4" name="Freeform 4"/>
              <p:cNvSpPr/>
              <p:nvPr/>
            </p:nvSpPr>
            <p:spPr>
              <a:xfrm>
                <a:off x="0" y="0"/>
                <a:ext cx="10403710" cy="4374138"/>
              </a:xfrm>
              <a:custGeom>
                <a:avLst/>
                <a:gdLst/>
                <a:ahLst/>
                <a:cxnLst/>
                <a:rect l="l" t="t" r="r" b="b"/>
                <a:pathLst>
                  <a:path w="10403710" h="4374138">
                    <a:moveTo>
                      <a:pt x="0" y="0"/>
                    </a:moveTo>
                    <a:lnTo>
                      <a:pt x="0" y="4374138"/>
                    </a:lnTo>
                    <a:lnTo>
                      <a:pt x="10403710" y="4374138"/>
                    </a:lnTo>
                    <a:lnTo>
                      <a:pt x="10403710" y="0"/>
                    </a:lnTo>
                    <a:lnTo>
                      <a:pt x="0" y="0"/>
                    </a:lnTo>
                    <a:close/>
                    <a:moveTo>
                      <a:pt x="10342749" y="4313178"/>
                    </a:moveTo>
                    <a:lnTo>
                      <a:pt x="59690" y="4313178"/>
                    </a:lnTo>
                    <a:lnTo>
                      <a:pt x="59690" y="59690"/>
                    </a:lnTo>
                    <a:lnTo>
                      <a:pt x="10342750" y="59690"/>
                    </a:lnTo>
                    <a:lnTo>
                      <a:pt x="10342750" y="4313178"/>
                    </a:lnTo>
                    <a:close/>
                  </a:path>
                </a:pathLst>
              </a:custGeom>
              <a:solidFill>
                <a:srgbClr val="141414"/>
              </a:solidFill>
            </p:spPr>
          </p:sp>
        </p:grpSp>
        <p:sp>
          <p:nvSpPr>
            <p:cNvPr id="5" name="TextBox 5"/>
            <p:cNvSpPr txBox="1"/>
            <p:nvPr/>
          </p:nvSpPr>
          <p:spPr>
            <a:xfrm>
              <a:off x="441222" y="258683"/>
              <a:ext cx="2643265" cy="945934"/>
            </a:xfrm>
            <a:prstGeom prst="rect">
              <a:avLst/>
            </a:prstGeom>
          </p:spPr>
          <p:txBody>
            <a:bodyPr lIns="0" tIns="0" rIns="0" bIns="0" rtlCol="0" anchor="t">
              <a:spAutoFit/>
            </a:bodyPr>
            <a:lstStyle/>
            <a:p>
              <a:pPr marL="0" lvl="0" indent="0">
                <a:lnSpc>
                  <a:spcPts val="2894"/>
                </a:lnSpc>
              </a:pPr>
              <a:r>
                <a:rPr lang="en-US" sz="2226" spc="-66">
                  <a:solidFill>
                    <a:srgbClr val="141414"/>
                  </a:solidFill>
                  <a:latin typeface="Public Sans Bold"/>
                </a:rPr>
                <a:t>Oct. 1, 2020 - June 30, 2021</a:t>
              </a:r>
            </a:p>
          </p:txBody>
        </p:sp>
        <p:sp>
          <p:nvSpPr>
            <p:cNvPr id="6" name="TextBox 6"/>
            <p:cNvSpPr txBox="1"/>
            <p:nvPr/>
          </p:nvSpPr>
          <p:spPr>
            <a:xfrm>
              <a:off x="0" y="1904860"/>
              <a:ext cx="3525708" cy="6500336"/>
            </a:xfrm>
            <a:prstGeom prst="rect">
              <a:avLst/>
            </a:prstGeom>
          </p:spPr>
          <p:txBody>
            <a:bodyPr lIns="0" tIns="0" rIns="0" bIns="0" rtlCol="0" anchor="t">
              <a:spAutoFit/>
            </a:bodyPr>
            <a:lstStyle/>
            <a:p>
              <a:pPr marL="424083" lvl="1" indent="-212041">
                <a:lnSpc>
                  <a:spcPts val="2749"/>
                </a:lnSpc>
                <a:buFont typeface="Arial"/>
                <a:buChar char="•"/>
              </a:pPr>
              <a:r>
                <a:rPr lang="en-US" sz="1964">
                  <a:solidFill>
                    <a:srgbClr val="141414"/>
                  </a:solidFill>
                  <a:latin typeface="Public Sans"/>
                </a:rPr>
                <a:t>2,662 producers reached. </a:t>
              </a:r>
            </a:p>
            <a:p>
              <a:pPr marL="424083" lvl="1" indent="-212041">
                <a:lnSpc>
                  <a:spcPts val="2749"/>
                </a:lnSpc>
                <a:buFont typeface="Arial"/>
                <a:buChar char="•"/>
              </a:pPr>
              <a:r>
                <a:rPr lang="en-US" sz="1964">
                  <a:solidFill>
                    <a:srgbClr val="141414"/>
                  </a:solidFill>
                  <a:latin typeface="Public Sans"/>
                </a:rPr>
                <a:t>1,397 SDA </a:t>
              </a:r>
            </a:p>
            <a:p>
              <a:pPr marL="424083" lvl="1" indent="-212041">
                <a:lnSpc>
                  <a:spcPts val="2749"/>
                </a:lnSpc>
                <a:buFont typeface="Arial"/>
                <a:buChar char="•"/>
              </a:pPr>
              <a:r>
                <a:rPr lang="en-US" sz="1964">
                  <a:solidFill>
                    <a:srgbClr val="141414"/>
                  </a:solidFill>
                  <a:latin typeface="Public Sans"/>
                </a:rPr>
                <a:t>185 Veterans</a:t>
              </a:r>
            </a:p>
            <a:p>
              <a:pPr marL="424083" lvl="1" indent="-212041">
                <a:lnSpc>
                  <a:spcPts val="2749"/>
                </a:lnSpc>
                <a:buFont typeface="Arial"/>
                <a:buChar char="•"/>
              </a:pPr>
              <a:r>
                <a:rPr lang="en-US" sz="1964">
                  <a:solidFill>
                    <a:srgbClr val="141414"/>
                  </a:solidFill>
                  <a:latin typeface="Public Sans"/>
                </a:rPr>
                <a:t>18 Champions Identified in OK </a:t>
              </a:r>
            </a:p>
            <a:p>
              <a:pPr marL="424083" lvl="1" indent="-212041">
                <a:lnSpc>
                  <a:spcPts val="2749"/>
                </a:lnSpc>
                <a:buFont typeface="Arial"/>
                <a:buChar char="•"/>
              </a:pPr>
              <a:r>
                <a:rPr lang="en-US" sz="1964">
                  <a:solidFill>
                    <a:srgbClr val="141414"/>
                  </a:solidFill>
                  <a:latin typeface="Public Sans"/>
                </a:rPr>
                <a:t>4 Champions identified in TX </a:t>
              </a:r>
            </a:p>
            <a:p>
              <a:pPr marL="424083" lvl="1" indent="-212041">
                <a:lnSpc>
                  <a:spcPts val="2749"/>
                </a:lnSpc>
                <a:buFont typeface="Arial"/>
                <a:buChar char="•"/>
              </a:pPr>
              <a:r>
                <a:rPr lang="en-US" sz="1964">
                  <a:solidFill>
                    <a:srgbClr val="141414"/>
                  </a:solidFill>
                  <a:latin typeface="Public Sans"/>
                </a:rPr>
                <a:t>32 demonstration farms </a:t>
              </a:r>
            </a:p>
            <a:p>
              <a:pPr marL="424083" lvl="1" indent="-212041">
                <a:lnSpc>
                  <a:spcPts val="2749"/>
                </a:lnSpc>
                <a:buFont typeface="Arial"/>
                <a:buChar char="•"/>
              </a:pPr>
              <a:r>
                <a:rPr lang="en-US" sz="1964">
                  <a:solidFill>
                    <a:srgbClr val="141414"/>
                  </a:solidFill>
                  <a:latin typeface="Public Sans"/>
                </a:rPr>
                <a:t>$70/acre on the farms</a:t>
              </a:r>
            </a:p>
            <a:p>
              <a:pPr marL="424083" lvl="1" indent="-212041" algn="l">
                <a:lnSpc>
                  <a:spcPts val="2749"/>
                </a:lnSpc>
                <a:buFont typeface="Arial"/>
                <a:buChar char="•"/>
              </a:pPr>
              <a:r>
                <a:rPr lang="en-US" sz="1964">
                  <a:solidFill>
                    <a:srgbClr val="141414"/>
                  </a:solidFill>
                  <a:latin typeface="Public Sans"/>
                </a:rPr>
                <a:t>2 conservation planners</a:t>
              </a:r>
            </a:p>
          </p:txBody>
        </p:sp>
      </p:grpSp>
      <p:pic>
        <p:nvPicPr>
          <p:cNvPr id="7"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330822" y="241199"/>
            <a:ext cx="11479357" cy="5115058"/>
          </a:xfrm>
          <a:prstGeom prst="rect">
            <a:avLst/>
          </a:prstGeom>
        </p:spPr>
      </p:pic>
      <p:sp>
        <p:nvSpPr>
          <p:cNvPr id="8" name="TextBox 8"/>
          <p:cNvSpPr txBox="1"/>
          <p:nvPr/>
        </p:nvSpPr>
        <p:spPr>
          <a:xfrm>
            <a:off x="4525176" y="6550148"/>
            <a:ext cx="6110846" cy="1009650"/>
          </a:xfrm>
          <a:prstGeom prst="rect">
            <a:avLst/>
          </a:prstGeom>
        </p:spPr>
        <p:txBody>
          <a:bodyPr lIns="0" tIns="0" rIns="0" bIns="0" rtlCol="0" anchor="t">
            <a:spAutoFit/>
          </a:bodyPr>
          <a:lstStyle/>
          <a:p>
            <a:pPr marL="0" lvl="0" indent="0">
              <a:lnSpc>
                <a:spcPts val="7800"/>
              </a:lnSpc>
              <a:spcBef>
                <a:spcPct val="0"/>
              </a:spcBef>
            </a:pPr>
            <a:r>
              <a:rPr lang="en-US" sz="6500" spc="-195">
                <a:solidFill>
                  <a:srgbClr val="141414"/>
                </a:solidFill>
                <a:latin typeface="Public Sans Bold"/>
              </a:rPr>
              <a:t>The Numbers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975266" y="777413"/>
            <a:ext cx="5486400" cy="8229600"/>
          </a:xfrm>
          <a:prstGeom prst="rect">
            <a:avLst/>
          </a:prstGeom>
        </p:spPr>
      </p:pic>
      <p:grpSp>
        <p:nvGrpSpPr>
          <p:cNvPr id="3" name="Group 3"/>
          <p:cNvGrpSpPr/>
          <p:nvPr/>
        </p:nvGrpSpPr>
        <p:grpSpPr>
          <a:xfrm>
            <a:off x="10436881" y="5468620"/>
            <a:ext cx="6701396" cy="3789680"/>
            <a:chOff x="0" y="0"/>
            <a:chExt cx="8935194" cy="5052907"/>
          </a:xfrm>
        </p:grpSpPr>
        <p:sp>
          <p:nvSpPr>
            <p:cNvPr id="4" name="TextBox 4"/>
            <p:cNvSpPr txBox="1"/>
            <p:nvPr/>
          </p:nvSpPr>
          <p:spPr>
            <a:xfrm>
              <a:off x="0" y="-19050"/>
              <a:ext cx="8935194" cy="2660650"/>
            </a:xfrm>
            <a:prstGeom prst="rect">
              <a:avLst/>
            </a:prstGeom>
          </p:spPr>
          <p:txBody>
            <a:bodyPr lIns="0" tIns="0" rIns="0" bIns="0" rtlCol="0" anchor="t">
              <a:spAutoFit/>
            </a:bodyPr>
            <a:lstStyle/>
            <a:p>
              <a:pPr>
                <a:lnSpc>
                  <a:spcPts val="7800"/>
                </a:lnSpc>
              </a:pPr>
              <a:endParaRPr/>
            </a:p>
            <a:p>
              <a:pPr marL="0" lvl="0" indent="0">
                <a:lnSpc>
                  <a:spcPts val="7800"/>
                </a:lnSpc>
                <a:spcBef>
                  <a:spcPct val="0"/>
                </a:spcBef>
              </a:pPr>
              <a:endParaRPr/>
            </a:p>
          </p:txBody>
        </p:sp>
        <p:sp>
          <p:nvSpPr>
            <p:cNvPr id="5" name="TextBox 5"/>
            <p:cNvSpPr txBox="1"/>
            <p:nvPr/>
          </p:nvSpPr>
          <p:spPr>
            <a:xfrm>
              <a:off x="0" y="3473450"/>
              <a:ext cx="8935194" cy="1579457"/>
            </a:xfrm>
            <a:prstGeom prst="rect">
              <a:avLst/>
            </a:prstGeom>
          </p:spPr>
          <p:txBody>
            <a:bodyPr lIns="0" tIns="0" rIns="0" bIns="0" rtlCol="0" anchor="t">
              <a:spAutoFit/>
            </a:bodyPr>
            <a:lstStyle/>
            <a:p>
              <a:pPr marL="0" lvl="0" indent="0" algn="l">
                <a:lnSpc>
                  <a:spcPts val="3219"/>
                </a:lnSpc>
                <a:spcBef>
                  <a:spcPct val="0"/>
                </a:spcBef>
              </a:pPr>
              <a:r>
                <a:rPr lang="en-US" sz="2300">
                  <a:solidFill>
                    <a:srgbClr val="141414"/>
                  </a:solidFill>
                  <a:latin typeface="Public Sans"/>
                </a:rPr>
                <a:t>There are 246,176 minority producers in the US according to the ag census. There's an additional 288,264 female farmers in the U.S. </a:t>
              </a:r>
            </a:p>
          </p:txBody>
        </p:sp>
      </p:grpSp>
      <p:sp>
        <p:nvSpPr>
          <p:cNvPr id="6" name="TextBox 6"/>
          <p:cNvSpPr txBox="1"/>
          <p:nvPr/>
        </p:nvSpPr>
        <p:spPr>
          <a:xfrm>
            <a:off x="10299262" y="5997814"/>
            <a:ext cx="6701396" cy="887095"/>
          </a:xfrm>
          <a:prstGeom prst="rect">
            <a:avLst/>
          </a:prstGeom>
        </p:spPr>
        <p:txBody>
          <a:bodyPr lIns="0" tIns="0" rIns="0" bIns="0" rtlCol="0" anchor="t">
            <a:spAutoFit/>
          </a:bodyPr>
          <a:lstStyle/>
          <a:p>
            <a:pPr algn="ctr">
              <a:lnSpc>
                <a:spcPts val="7279"/>
              </a:lnSpc>
            </a:pPr>
            <a:r>
              <a:rPr lang="en-US" sz="5199">
                <a:solidFill>
                  <a:srgbClr val="141414"/>
                </a:solidFill>
                <a:latin typeface="Open Sans"/>
              </a:rPr>
              <a:t>Growth Opportunity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80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3584" y="1547337"/>
            <a:ext cx="5783222" cy="7710963"/>
          </a:xfrm>
          <a:prstGeom prst="rect">
            <a:avLst/>
          </a:prstGeom>
        </p:spPr>
      </p:pic>
      <p:grpSp>
        <p:nvGrpSpPr>
          <p:cNvPr id="3" name="Group 3"/>
          <p:cNvGrpSpPr/>
          <p:nvPr/>
        </p:nvGrpSpPr>
        <p:grpSpPr>
          <a:xfrm>
            <a:off x="6901166" y="1547337"/>
            <a:ext cx="10737070" cy="4498402"/>
            <a:chOff x="0" y="0"/>
            <a:chExt cx="14316094" cy="5997870"/>
          </a:xfrm>
        </p:grpSpPr>
        <p:sp>
          <p:nvSpPr>
            <p:cNvPr id="4" name="TextBox 4"/>
            <p:cNvSpPr txBox="1"/>
            <p:nvPr/>
          </p:nvSpPr>
          <p:spPr>
            <a:xfrm>
              <a:off x="0" y="-9525"/>
              <a:ext cx="14316094" cy="1284537"/>
            </a:xfrm>
            <a:prstGeom prst="rect">
              <a:avLst/>
            </a:prstGeom>
          </p:spPr>
          <p:txBody>
            <a:bodyPr lIns="0" tIns="0" rIns="0" bIns="0" rtlCol="0" anchor="t">
              <a:spAutoFit/>
            </a:bodyPr>
            <a:lstStyle/>
            <a:p>
              <a:pPr marL="0" lvl="0" indent="0">
                <a:lnSpc>
                  <a:spcPts val="7529"/>
                </a:lnSpc>
                <a:spcBef>
                  <a:spcPct val="0"/>
                </a:spcBef>
              </a:pPr>
              <a:r>
                <a:rPr lang="en-US" sz="6274" spc="-188">
                  <a:solidFill>
                    <a:srgbClr val="FFFFFF"/>
                  </a:solidFill>
                  <a:latin typeface="Public Sans Bold"/>
                </a:rPr>
                <a:t>What you can do to help</a:t>
              </a:r>
            </a:p>
          </p:txBody>
        </p:sp>
        <p:sp>
          <p:nvSpPr>
            <p:cNvPr id="5" name="TextBox 5"/>
            <p:cNvSpPr txBox="1"/>
            <p:nvPr/>
          </p:nvSpPr>
          <p:spPr>
            <a:xfrm>
              <a:off x="0" y="1716901"/>
              <a:ext cx="14316094" cy="4280969"/>
            </a:xfrm>
            <a:prstGeom prst="rect">
              <a:avLst/>
            </a:prstGeom>
          </p:spPr>
          <p:txBody>
            <a:bodyPr lIns="0" tIns="0" rIns="0" bIns="0" rtlCol="0" anchor="t">
              <a:spAutoFit/>
            </a:bodyPr>
            <a:lstStyle/>
            <a:p>
              <a:pPr>
                <a:lnSpc>
                  <a:spcPts val="2886"/>
                </a:lnSpc>
              </a:pPr>
              <a:r>
                <a:rPr lang="en-US" sz="2061">
                  <a:solidFill>
                    <a:srgbClr val="FFFFFF"/>
                  </a:solidFill>
                  <a:latin typeface="Public Sans"/>
                </a:rPr>
                <a:t>- Meet with leaders of minority farming organizations in your state one on one. </a:t>
              </a:r>
            </a:p>
            <a:p>
              <a:pPr>
                <a:lnSpc>
                  <a:spcPts val="2886"/>
                </a:lnSpc>
              </a:pPr>
              <a:endParaRPr lang="en-US" sz="2061">
                <a:solidFill>
                  <a:srgbClr val="FFFFFF"/>
                </a:solidFill>
                <a:latin typeface="Public Sans"/>
              </a:endParaRPr>
            </a:p>
            <a:p>
              <a:pPr>
                <a:lnSpc>
                  <a:spcPts val="2886"/>
                </a:lnSpc>
              </a:pPr>
              <a:r>
                <a:rPr lang="en-US" sz="2061">
                  <a:solidFill>
                    <a:srgbClr val="FFFFFF"/>
                  </a:solidFill>
                  <a:latin typeface="Public Sans"/>
                </a:rPr>
                <a:t>- Be cognizant and proactive in inviting BIPOC farmers and experts to participate in your organization's activities. </a:t>
              </a:r>
            </a:p>
            <a:p>
              <a:pPr>
                <a:lnSpc>
                  <a:spcPts val="2886"/>
                </a:lnSpc>
              </a:pPr>
              <a:endParaRPr lang="en-US" sz="2061">
                <a:solidFill>
                  <a:srgbClr val="FFFFFF"/>
                </a:solidFill>
                <a:latin typeface="Public Sans"/>
              </a:endParaRPr>
            </a:p>
            <a:p>
              <a:pPr>
                <a:lnSpc>
                  <a:spcPts val="2886"/>
                </a:lnSpc>
              </a:pPr>
              <a:r>
                <a:rPr lang="en-US" sz="2061">
                  <a:solidFill>
                    <a:srgbClr val="FFFFFF"/>
                  </a:solidFill>
                  <a:latin typeface="Public Sans"/>
                </a:rPr>
                <a:t>- Educate yourself about the unique challenges and opportunities available for BIPOC producers in your state and federally. </a:t>
              </a:r>
            </a:p>
            <a:p>
              <a:pPr>
                <a:lnSpc>
                  <a:spcPts val="2886"/>
                </a:lnSpc>
              </a:pPr>
              <a:endParaRPr lang="en-US" sz="2061">
                <a:solidFill>
                  <a:srgbClr val="FFFFFF"/>
                </a:solidFill>
                <a:latin typeface="Public Sans"/>
              </a:endParaRPr>
            </a:p>
            <a:p>
              <a:pPr marL="0" lvl="0" indent="0" algn="l">
                <a:lnSpc>
                  <a:spcPts val="2886"/>
                </a:lnSpc>
                <a:spcBef>
                  <a:spcPct val="0"/>
                </a:spcBef>
              </a:pPr>
              <a:endParaRPr lang="en-US" sz="2061">
                <a:solidFill>
                  <a:srgbClr val="FFFFFF"/>
                </a:solidFill>
                <a:latin typeface="Public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411126" y="0"/>
            <a:ext cx="9525" cy="10287000"/>
          </a:xfrm>
          <a:prstGeom prst="rect">
            <a:avLst/>
          </a:prstGeom>
          <a:solidFill>
            <a:srgbClr val="141414"/>
          </a:solidFill>
        </p:spPr>
      </p:sp>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636026" y="417315"/>
            <a:ext cx="6692082" cy="4491197"/>
          </a:xfrm>
          <a:prstGeom prst="rect">
            <a:avLst/>
          </a:prstGeom>
        </p:spPr>
      </p:pic>
      <p:grpSp>
        <p:nvGrpSpPr>
          <p:cNvPr id="4" name="Group 4"/>
          <p:cNvGrpSpPr/>
          <p:nvPr/>
        </p:nvGrpSpPr>
        <p:grpSpPr>
          <a:xfrm>
            <a:off x="5631377" y="5551828"/>
            <a:ext cx="11254346" cy="4438944"/>
            <a:chOff x="0" y="0"/>
            <a:chExt cx="15005794" cy="5918592"/>
          </a:xfrm>
        </p:grpSpPr>
        <p:sp>
          <p:nvSpPr>
            <p:cNvPr id="5" name="TextBox 5"/>
            <p:cNvSpPr txBox="1"/>
            <p:nvPr/>
          </p:nvSpPr>
          <p:spPr>
            <a:xfrm>
              <a:off x="0" y="-19050"/>
              <a:ext cx="15005794" cy="1238250"/>
            </a:xfrm>
            <a:prstGeom prst="rect">
              <a:avLst/>
            </a:prstGeom>
          </p:spPr>
          <p:txBody>
            <a:bodyPr lIns="0" tIns="0" rIns="0" bIns="0" rtlCol="0" anchor="t">
              <a:spAutoFit/>
            </a:bodyPr>
            <a:lstStyle/>
            <a:p>
              <a:pPr marL="0" lvl="0" indent="0">
                <a:lnSpc>
                  <a:spcPts val="7200"/>
                </a:lnSpc>
                <a:spcBef>
                  <a:spcPct val="0"/>
                </a:spcBef>
              </a:pPr>
              <a:r>
                <a:rPr lang="en-US" sz="6000" spc="-179">
                  <a:solidFill>
                    <a:srgbClr val="141414"/>
                  </a:solidFill>
                  <a:latin typeface="Public Sans Bold"/>
                </a:rPr>
                <a:t>Resources </a:t>
              </a:r>
            </a:p>
          </p:txBody>
        </p:sp>
        <p:sp>
          <p:nvSpPr>
            <p:cNvPr id="6" name="TextBox 6"/>
            <p:cNvSpPr txBox="1"/>
            <p:nvPr/>
          </p:nvSpPr>
          <p:spPr>
            <a:xfrm>
              <a:off x="0" y="1770349"/>
              <a:ext cx="15005794" cy="4148243"/>
            </a:xfrm>
            <a:prstGeom prst="rect">
              <a:avLst/>
            </a:prstGeom>
          </p:spPr>
          <p:txBody>
            <a:bodyPr lIns="0" tIns="0" rIns="0" bIns="0" rtlCol="0" anchor="t">
              <a:spAutoFit/>
            </a:bodyPr>
            <a:lstStyle/>
            <a:p>
              <a:pPr>
                <a:lnSpc>
                  <a:spcPts val="3079"/>
                </a:lnSpc>
              </a:pPr>
              <a:r>
                <a:rPr lang="en-US" sz="2199">
                  <a:solidFill>
                    <a:srgbClr val="141414"/>
                  </a:solidFill>
                  <a:latin typeface="Public Sans"/>
                </a:rPr>
                <a:t>National Rural Coalition (DC based)</a:t>
              </a:r>
            </a:p>
            <a:p>
              <a:pPr>
                <a:lnSpc>
                  <a:spcPts val="3079"/>
                </a:lnSpc>
              </a:pPr>
              <a:r>
                <a:rPr lang="en-US" sz="2199">
                  <a:solidFill>
                    <a:srgbClr val="141414"/>
                  </a:solidFill>
                  <a:latin typeface="Public Sans"/>
                </a:rPr>
                <a:t>Federation of Southern Cooperatives (GA &amp; AL based)</a:t>
              </a:r>
            </a:p>
            <a:p>
              <a:pPr>
                <a:lnSpc>
                  <a:spcPts val="3079"/>
                </a:lnSpc>
              </a:pPr>
              <a:r>
                <a:rPr lang="en-US" sz="2199">
                  <a:solidFill>
                    <a:srgbClr val="141414"/>
                  </a:solidFill>
                  <a:latin typeface="Public Sans"/>
                </a:rPr>
                <a:t>National Latino Farmers and Ranchers Trade Association (DC based) </a:t>
              </a:r>
            </a:p>
            <a:p>
              <a:pPr>
                <a:lnSpc>
                  <a:spcPts val="3079"/>
                </a:lnSpc>
              </a:pPr>
              <a:r>
                <a:rPr lang="en-US" sz="2199">
                  <a:solidFill>
                    <a:srgbClr val="141414"/>
                  </a:solidFill>
                  <a:latin typeface="Public Sans"/>
                </a:rPr>
                <a:t>Land Loss Prevention Project (NC based) </a:t>
              </a:r>
            </a:p>
            <a:p>
              <a:pPr>
                <a:lnSpc>
                  <a:spcPts val="3079"/>
                </a:lnSpc>
              </a:pPr>
              <a:r>
                <a:rPr lang="en-US" sz="2199">
                  <a:solidFill>
                    <a:srgbClr val="141414"/>
                  </a:solidFill>
                  <a:latin typeface="Public Sans"/>
                </a:rPr>
                <a:t>Indian Nations Conservation Alliance (NM based) </a:t>
              </a:r>
            </a:p>
            <a:p>
              <a:pPr>
                <a:lnSpc>
                  <a:spcPts val="3079"/>
                </a:lnSpc>
              </a:pPr>
              <a:endParaRPr lang="en-US" sz="2199">
                <a:solidFill>
                  <a:srgbClr val="141414"/>
                </a:solidFill>
                <a:latin typeface="Public Sans"/>
              </a:endParaRPr>
            </a:p>
            <a:p>
              <a:pPr>
                <a:lnSpc>
                  <a:spcPts val="3079"/>
                </a:lnSpc>
              </a:pPr>
              <a:endParaRPr lang="en-US" sz="2199">
                <a:solidFill>
                  <a:srgbClr val="141414"/>
                </a:solidFill>
                <a:latin typeface="Public Sans"/>
              </a:endParaRPr>
            </a:p>
            <a:p>
              <a:pPr marL="0" lvl="0" indent="0" algn="l">
                <a:lnSpc>
                  <a:spcPts val="3079"/>
                </a:lnSpc>
                <a:spcBef>
                  <a:spcPct val="0"/>
                </a:spcBef>
              </a:pPr>
              <a:endParaRPr lang="en-US" sz="2199">
                <a:solidFill>
                  <a:srgbClr val="141414"/>
                </a:solidFill>
                <a:latin typeface="Public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8048"/>
        </a:solidFill>
        <a:effectLst/>
      </p:bgPr>
    </p:bg>
    <p:spTree>
      <p:nvGrpSpPr>
        <p:cNvPr id="1" name=""/>
        <p:cNvGrpSpPr/>
        <p:nvPr/>
      </p:nvGrpSpPr>
      <p:grpSpPr>
        <a:xfrm>
          <a:off x="0" y="0"/>
          <a:ext cx="0" cy="0"/>
          <a:chOff x="0" y="0"/>
          <a:chExt cx="0" cy="0"/>
        </a:xfrm>
      </p:grpSpPr>
      <p:sp>
        <p:nvSpPr>
          <p:cNvPr id="2" name="AutoShape 2"/>
          <p:cNvSpPr/>
          <p:nvPr/>
        </p:nvSpPr>
        <p:spPr>
          <a:xfrm>
            <a:off x="8480719" y="3591969"/>
            <a:ext cx="3476043" cy="9525"/>
          </a:xfrm>
          <a:prstGeom prst="rect">
            <a:avLst/>
          </a:prstGeom>
          <a:solidFill>
            <a:srgbClr val="FFFFFF"/>
          </a:solidFill>
        </p:spPr>
      </p:sp>
      <p:grpSp>
        <p:nvGrpSpPr>
          <p:cNvPr id="3" name="Group 3"/>
          <p:cNvGrpSpPr/>
          <p:nvPr/>
        </p:nvGrpSpPr>
        <p:grpSpPr>
          <a:xfrm>
            <a:off x="1282406" y="2772257"/>
            <a:ext cx="5500275" cy="4742486"/>
            <a:chOff x="0" y="0"/>
            <a:chExt cx="7333699" cy="6323314"/>
          </a:xfrm>
        </p:grpSpPr>
        <p:sp>
          <p:nvSpPr>
            <p:cNvPr id="4" name="TextBox 4"/>
            <p:cNvSpPr txBox="1"/>
            <p:nvPr/>
          </p:nvSpPr>
          <p:spPr>
            <a:xfrm>
              <a:off x="0" y="-19050"/>
              <a:ext cx="7333699" cy="4895850"/>
            </a:xfrm>
            <a:prstGeom prst="rect">
              <a:avLst/>
            </a:prstGeom>
          </p:spPr>
          <p:txBody>
            <a:bodyPr lIns="0" tIns="0" rIns="0" bIns="0" rtlCol="0" anchor="t">
              <a:spAutoFit/>
            </a:bodyPr>
            <a:lstStyle/>
            <a:p>
              <a:pPr marL="0" lvl="0" indent="0">
                <a:lnSpc>
                  <a:spcPts val="9600"/>
                </a:lnSpc>
                <a:spcBef>
                  <a:spcPct val="0"/>
                </a:spcBef>
              </a:pPr>
              <a:r>
                <a:rPr lang="en-US" sz="8000" spc="-240">
                  <a:solidFill>
                    <a:srgbClr val="FFFFFF"/>
                  </a:solidFill>
                  <a:latin typeface="Public Sans Bold"/>
                </a:rPr>
                <a:t>Company Strategy  2 </a:t>
              </a:r>
              <a:r>
                <a:rPr lang="en-US" sz="8000" spc="-240">
                  <a:solidFill>
                    <a:srgbClr val="94EDAD"/>
                  </a:solidFill>
                  <a:latin typeface="Public Sans Bold"/>
                </a:rPr>
                <a:t>Summary</a:t>
              </a:r>
            </a:p>
          </p:txBody>
        </p:sp>
        <p:sp>
          <p:nvSpPr>
            <p:cNvPr id="5" name="TextBox 5"/>
            <p:cNvSpPr txBox="1"/>
            <p:nvPr/>
          </p:nvSpPr>
          <p:spPr>
            <a:xfrm>
              <a:off x="0" y="5394098"/>
              <a:ext cx="7333699" cy="929217"/>
            </a:xfrm>
            <a:prstGeom prst="rect">
              <a:avLst/>
            </a:prstGeom>
          </p:spPr>
          <p:txBody>
            <a:bodyPr lIns="0" tIns="0" rIns="0" bIns="0" rtlCol="0" anchor="t">
              <a:spAutoFit/>
            </a:bodyPr>
            <a:lstStyle/>
            <a:p>
              <a:pPr marL="0" lvl="0" indent="0" algn="l">
                <a:lnSpc>
                  <a:spcPts val="2800"/>
                </a:lnSpc>
                <a:spcBef>
                  <a:spcPct val="0"/>
                </a:spcBef>
              </a:pPr>
              <a:r>
                <a:rPr lang="en-US" sz="2000">
                  <a:solidFill>
                    <a:srgbClr val="FFFFFF"/>
                  </a:solidFill>
                  <a:latin typeface="Public Sans"/>
                </a:rPr>
                <a:t>This is our plan to make our food delivery service exclusive and top-notch.</a:t>
              </a:r>
            </a:p>
          </p:txBody>
        </p:sp>
      </p:grpSp>
      <p:grpSp>
        <p:nvGrpSpPr>
          <p:cNvPr id="6" name="Group 6"/>
          <p:cNvGrpSpPr/>
          <p:nvPr/>
        </p:nvGrpSpPr>
        <p:grpSpPr>
          <a:xfrm>
            <a:off x="8480719" y="1028700"/>
            <a:ext cx="3476043" cy="2042524"/>
            <a:chOff x="0" y="0"/>
            <a:chExt cx="4634724" cy="2723366"/>
          </a:xfrm>
        </p:grpSpPr>
        <p:sp>
          <p:nvSpPr>
            <p:cNvPr id="7" name="TextBox 7"/>
            <p:cNvSpPr txBox="1"/>
            <p:nvPr/>
          </p:nvSpPr>
          <p:spPr>
            <a:xfrm>
              <a:off x="0" y="824896"/>
              <a:ext cx="4634724" cy="867833"/>
            </a:xfrm>
            <a:prstGeom prst="rect">
              <a:avLst/>
            </a:prstGeom>
          </p:spPr>
          <p:txBody>
            <a:bodyPr lIns="0" tIns="0" rIns="0" bIns="0" rtlCol="0" anchor="t">
              <a:spAutoFit/>
            </a:bodyPr>
            <a:lstStyle/>
            <a:p>
              <a:pPr marL="0" lvl="0" indent="0">
                <a:lnSpc>
                  <a:spcPts val="2600"/>
                </a:lnSpc>
              </a:pPr>
              <a:r>
                <a:rPr lang="en-US" sz="2000" spc="-60">
                  <a:solidFill>
                    <a:srgbClr val="FFFFFF"/>
                  </a:solidFill>
                  <a:latin typeface="Public Sans Bold"/>
                </a:rPr>
                <a:t>Problems we are solving or opportunity we are going after</a:t>
              </a:r>
            </a:p>
          </p:txBody>
        </p:sp>
        <p:sp>
          <p:nvSpPr>
            <p:cNvPr id="8" name="TextBox 8"/>
            <p:cNvSpPr txBox="1"/>
            <p:nvPr/>
          </p:nvSpPr>
          <p:spPr>
            <a:xfrm>
              <a:off x="0" y="1908026"/>
              <a:ext cx="4634724" cy="815340"/>
            </a:xfrm>
            <a:prstGeom prst="rect">
              <a:avLst/>
            </a:prstGeom>
          </p:spPr>
          <p:txBody>
            <a:bodyPr lIns="0" tIns="0" rIns="0" bIns="0" rtlCol="0" anchor="t">
              <a:spAutoFit/>
            </a:bodyPr>
            <a:lstStyle/>
            <a:p>
              <a:pPr marL="0" lvl="0" indent="0" algn="l">
                <a:lnSpc>
                  <a:spcPts val="2520"/>
                </a:lnSpc>
                <a:spcBef>
                  <a:spcPct val="0"/>
                </a:spcBef>
              </a:pPr>
              <a:r>
                <a:rPr lang="en-US" sz="1800">
                  <a:solidFill>
                    <a:srgbClr val="FFFFFF"/>
                  </a:solidFill>
                  <a:latin typeface="Public Sans"/>
                </a:rPr>
                <a:t>Boost sales by maximizing food delivery opportunities</a:t>
              </a:r>
            </a:p>
          </p:txBody>
        </p:sp>
        <p:sp>
          <p:nvSpPr>
            <p:cNvPr id="9" name="TextBox 9"/>
            <p:cNvSpPr txBox="1"/>
            <p:nvPr/>
          </p:nvSpPr>
          <p:spPr>
            <a:xfrm>
              <a:off x="0" y="-47625"/>
              <a:ext cx="4634724" cy="657225"/>
            </a:xfrm>
            <a:prstGeom prst="rect">
              <a:avLst/>
            </a:prstGeom>
          </p:spPr>
          <p:txBody>
            <a:bodyPr lIns="0" tIns="0" rIns="0" bIns="0" rtlCol="0" anchor="t">
              <a:spAutoFit/>
            </a:bodyPr>
            <a:lstStyle/>
            <a:p>
              <a:pPr marL="0" lvl="0" indent="0">
                <a:lnSpc>
                  <a:spcPts val="3900"/>
                </a:lnSpc>
              </a:pPr>
              <a:r>
                <a:rPr lang="en-US" sz="3000" spc="-89">
                  <a:solidFill>
                    <a:srgbClr val="94EDAD"/>
                  </a:solidFill>
                  <a:latin typeface="Public Sans Bold"/>
                </a:rPr>
                <a:t>01</a:t>
              </a:r>
            </a:p>
          </p:txBody>
        </p:sp>
      </p:grpSp>
      <p:grpSp>
        <p:nvGrpSpPr>
          <p:cNvPr id="10" name="Group 10"/>
          <p:cNvGrpSpPr/>
          <p:nvPr/>
        </p:nvGrpSpPr>
        <p:grpSpPr>
          <a:xfrm>
            <a:off x="13567651" y="1028700"/>
            <a:ext cx="3476043" cy="2690224"/>
            <a:chOff x="0" y="0"/>
            <a:chExt cx="4634724" cy="3586966"/>
          </a:xfrm>
        </p:grpSpPr>
        <p:sp>
          <p:nvSpPr>
            <p:cNvPr id="11" name="TextBox 11"/>
            <p:cNvSpPr txBox="1"/>
            <p:nvPr/>
          </p:nvSpPr>
          <p:spPr>
            <a:xfrm>
              <a:off x="0" y="824896"/>
              <a:ext cx="4634724" cy="1731433"/>
            </a:xfrm>
            <a:prstGeom prst="rect">
              <a:avLst/>
            </a:prstGeom>
          </p:spPr>
          <p:txBody>
            <a:bodyPr lIns="0" tIns="0" rIns="0" bIns="0" rtlCol="0" anchor="t">
              <a:spAutoFit/>
            </a:bodyPr>
            <a:lstStyle/>
            <a:p>
              <a:pPr marL="0" lvl="0" indent="0">
                <a:lnSpc>
                  <a:spcPts val="2600"/>
                </a:lnSpc>
              </a:pPr>
              <a:r>
                <a:rPr lang="en-US" sz="2000" spc="-60">
                  <a:solidFill>
                    <a:srgbClr val="FFFFFF"/>
                  </a:solidFill>
                  <a:latin typeface="Public Sans Bold"/>
                </a:rPr>
                <a:t>Key Metrics. How will we know we have achieved this goal? How do we know if we are successful?</a:t>
              </a:r>
            </a:p>
          </p:txBody>
        </p:sp>
        <p:sp>
          <p:nvSpPr>
            <p:cNvPr id="12" name="TextBox 12"/>
            <p:cNvSpPr txBox="1"/>
            <p:nvPr/>
          </p:nvSpPr>
          <p:spPr>
            <a:xfrm>
              <a:off x="0" y="2771626"/>
              <a:ext cx="4634724" cy="815340"/>
            </a:xfrm>
            <a:prstGeom prst="rect">
              <a:avLst/>
            </a:prstGeom>
          </p:spPr>
          <p:txBody>
            <a:bodyPr lIns="0" tIns="0" rIns="0" bIns="0" rtlCol="0" anchor="t">
              <a:spAutoFit/>
            </a:bodyPr>
            <a:lstStyle/>
            <a:p>
              <a:pPr marL="0" lvl="0" indent="0" algn="l">
                <a:lnSpc>
                  <a:spcPts val="2520"/>
                </a:lnSpc>
                <a:spcBef>
                  <a:spcPct val="0"/>
                </a:spcBef>
              </a:pPr>
              <a:r>
                <a:rPr lang="en-US" sz="1800">
                  <a:solidFill>
                    <a:srgbClr val="FFFFFF"/>
                  </a:solidFill>
                  <a:latin typeface="Public Sans"/>
                </a:rPr>
                <a:t>A 40% to 60% increase in sales is expected</a:t>
              </a:r>
            </a:p>
          </p:txBody>
        </p:sp>
        <p:sp>
          <p:nvSpPr>
            <p:cNvPr id="13" name="TextBox 13"/>
            <p:cNvSpPr txBox="1"/>
            <p:nvPr/>
          </p:nvSpPr>
          <p:spPr>
            <a:xfrm>
              <a:off x="0" y="-47625"/>
              <a:ext cx="4634724" cy="657225"/>
            </a:xfrm>
            <a:prstGeom prst="rect">
              <a:avLst/>
            </a:prstGeom>
          </p:spPr>
          <p:txBody>
            <a:bodyPr lIns="0" tIns="0" rIns="0" bIns="0" rtlCol="0" anchor="t">
              <a:spAutoFit/>
            </a:bodyPr>
            <a:lstStyle/>
            <a:p>
              <a:pPr marL="0" lvl="0" indent="0">
                <a:lnSpc>
                  <a:spcPts val="3900"/>
                </a:lnSpc>
              </a:pPr>
              <a:r>
                <a:rPr lang="en-US" sz="3000" spc="-89">
                  <a:solidFill>
                    <a:srgbClr val="94EDAD"/>
                  </a:solidFill>
                  <a:latin typeface="Public Sans Bold"/>
                </a:rPr>
                <a:t>04</a:t>
              </a:r>
            </a:p>
          </p:txBody>
        </p:sp>
      </p:grpSp>
      <p:grpSp>
        <p:nvGrpSpPr>
          <p:cNvPr id="14" name="Group 14"/>
          <p:cNvGrpSpPr/>
          <p:nvPr/>
        </p:nvGrpSpPr>
        <p:grpSpPr>
          <a:xfrm>
            <a:off x="8480719" y="4122238"/>
            <a:ext cx="3476043" cy="2042524"/>
            <a:chOff x="0" y="0"/>
            <a:chExt cx="4634724" cy="2723366"/>
          </a:xfrm>
        </p:grpSpPr>
        <p:sp>
          <p:nvSpPr>
            <p:cNvPr id="15" name="TextBox 15"/>
            <p:cNvSpPr txBox="1"/>
            <p:nvPr/>
          </p:nvSpPr>
          <p:spPr>
            <a:xfrm>
              <a:off x="0" y="824896"/>
              <a:ext cx="4634724" cy="867833"/>
            </a:xfrm>
            <a:prstGeom prst="rect">
              <a:avLst/>
            </a:prstGeom>
          </p:spPr>
          <p:txBody>
            <a:bodyPr lIns="0" tIns="0" rIns="0" bIns="0" rtlCol="0" anchor="t">
              <a:spAutoFit/>
            </a:bodyPr>
            <a:lstStyle/>
            <a:p>
              <a:pPr marL="0" lvl="0" indent="0">
                <a:lnSpc>
                  <a:spcPts val="2600"/>
                </a:lnSpc>
              </a:pPr>
              <a:r>
                <a:rPr lang="en-US" sz="2000" spc="-60">
                  <a:solidFill>
                    <a:srgbClr val="FFFFFF"/>
                  </a:solidFill>
                  <a:latin typeface="Public Sans Bold"/>
                </a:rPr>
                <a:t>Support we need to achieve this goal</a:t>
              </a:r>
            </a:p>
          </p:txBody>
        </p:sp>
        <p:sp>
          <p:nvSpPr>
            <p:cNvPr id="16" name="TextBox 16"/>
            <p:cNvSpPr txBox="1"/>
            <p:nvPr/>
          </p:nvSpPr>
          <p:spPr>
            <a:xfrm>
              <a:off x="0" y="1908026"/>
              <a:ext cx="4634724" cy="815340"/>
            </a:xfrm>
            <a:prstGeom prst="rect">
              <a:avLst/>
            </a:prstGeom>
          </p:spPr>
          <p:txBody>
            <a:bodyPr lIns="0" tIns="0" rIns="0" bIns="0" rtlCol="0" anchor="t">
              <a:spAutoFit/>
            </a:bodyPr>
            <a:lstStyle/>
            <a:p>
              <a:pPr marL="0" lvl="0" indent="0" algn="l">
                <a:lnSpc>
                  <a:spcPts val="2520"/>
                </a:lnSpc>
                <a:spcBef>
                  <a:spcPct val="0"/>
                </a:spcBef>
              </a:pPr>
              <a:r>
                <a:rPr lang="en-US" sz="1800">
                  <a:solidFill>
                    <a:srgbClr val="FFFFFF"/>
                  </a:solidFill>
                  <a:latin typeface="Public Sans"/>
                </a:rPr>
                <a:t>Menu planning and courier service partnerships</a:t>
              </a:r>
            </a:p>
          </p:txBody>
        </p:sp>
        <p:sp>
          <p:nvSpPr>
            <p:cNvPr id="17" name="TextBox 17"/>
            <p:cNvSpPr txBox="1"/>
            <p:nvPr/>
          </p:nvSpPr>
          <p:spPr>
            <a:xfrm>
              <a:off x="0" y="-47625"/>
              <a:ext cx="4634724" cy="657225"/>
            </a:xfrm>
            <a:prstGeom prst="rect">
              <a:avLst/>
            </a:prstGeom>
          </p:spPr>
          <p:txBody>
            <a:bodyPr lIns="0" tIns="0" rIns="0" bIns="0" rtlCol="0" anchor="t">
              <a:spAutoFit/>
            </a:bodyPr>
            <a:lstStyle/>
            <a:p>
              <a:pPr marL="0" lvl="0" indent="0">
                <a:lnSpc>
                  <a:spcPts val="3900"/>
                </a:lnSpc>
              </a:pPr>
              <a:r>
                <a:rPr lang="en-US" sz="3000" spc="-89">
                  <a:solidFill>
                    <a:srgbClr val="94EDAD"/>
                  </a:solidFill>
                  <a:latin typeface="Public Sans Bold"/>
                </a:rPr>
                <a:t>02</a:t>
              </a:r>
            </a:p>
          </p:txBody>
        </p:sp>
      </p:grpSp>
      <p:grpSp>
        <p:nvGrpSpPr>
          <p:cNvPr id="18" name="Group 18"/>
          <p:cNvGrpSpPr/>
          <p:nvPr/>
        </p:nvGrpSpPr>
        <p:grpSpPr>
          <a:xfrm>
            <a:off x="8480719" y="7215776"/>
            <a:ext cx="3476043" cy="2042524"/>
            <a:chOff x="0" y="0"/>
            <a:chExt cx="4634724" cy="2723366"/>
          </a:xfrm>
        </p:grpSpPr>
        <p:sp>
          <p:nvSpPr>
            <p:cNvPr id="19" name="TextBox 19"/>
            <p:cNvSpPr txBox="1"/>
            <p:nvPr/>
          </p:nvSpPr>
          <p:spPr>
            <a:xfrm>
              <a:off x="0" y="824896"/>
              <a:ext cx="4634724" cy="867833"/>
            </a:xfrm>
            <a:prstGeom prst="rect">
              <a:avLst/>
            </a:prstGeom>
          </p:spPr>
          <p:txBody>
            <a:bodyPr lIns="0" tIns="0" rIns="0" bIns="0" rtlCol="0" anchor="t">
              <a:spAutoFit/>
            </a:bodyPr>
            <a:lstStyle/>
            <a:p>
              <a:pPr marL="0" lvl="0" indent="0">
                <a:lnSpc>
                  <a:spcPts val="2600"/>
                </a:lnSpc>
              </a:pPr>
              <a:r>
                <a:rPr lang="en-US" sz="2000" spc="-60">
                  <a:solidFill>
                    <a:srgbClr val="FFFFFF"/>
                  </a:solidFill>
                  <a:latin typeface="Public Sans Bold"/>
                </a:rPr>
                <a:t>How will achieving this goal have a great impact?</a:t>
              </a:r>
            </a:p>
          </p:txBody>
        </p:sp>
        <p:sp>
          <p:nvSpPr>
            <p:cNvPr id="20" name="TextBox 20"/>
            <p:cNvSpPr txBox="1"/>
            <p:nvPr/>
          </p:nvSpPr>
          <p:spPr>
            <a:xfrm>
              <a:off x="0" y="1908026"/>
              <a:ext cx="4634724" cy="815340"/>
            </a:xfrm>
            <a:prstGeom prst="rect">
              <a:avLst/>
            </a:prstGeom>
          </p:spPr>
          <p:txBody>
            <a:bodyPr lIns="0" tIns="0" rIns="0" bIns="0" rtlCol="0" anchor="t">
              <a:spAutoFit/>
            </a:bodyPr>
            <a:lstStyle/>
            <a:p>
              <a:pPr marL="0" lvl="0" indent="0" algn="l">
                <a:lnSpc>
                  <a:spcPts val="2520"/>
                </a:lnSpc>
                <a:spcBef>
                  <a:spcPct val="0"/>
                </a:spcBef>
              </a:pPr>
              <a:r>
                <a:rPr lang="en-US" sz="1800">
                  <a:solidFill>
                    <a:srgbClr val="FFFFFF"/>
                  </a:solidFill>
                  <a:latin typeface="Public Sans"/>
                </a:rPr>
                <a:t>Free marketing, customer loyalty, greater reach</a:t>
              </a:r>
            </a:p>
          </p:txBody>
        </p:sp>
        <p:sp>
          <p:nvSpPr>
            <p:cNvPr id="21" name="TextBox 21"/>
            <p:cNvSpPr txBox="1"/>
            <p:nvPr/>
          </p:nvSpPr>
          <p:spPr>
            <a:xfrm>
              <a:off x="0" y="-47625"/>
              <a:ext cx="4634724" cy="657225"/>
            </a:xfrm>
            <a:prstGeom prst="rect">
              <a:avLst/>
            </a:prstGeom>
          </p:spPr>
          <p:txBody>
            <a:bodyPr lIns="0" tIns="0" rIns="0" bIns="0" rtlCol="0" anchor="t">
              <a:spAutoFit/>
            </a:bodyPr>
            <a:lstStyle/>
            <a:p>
              <a:pPr marL="0" lvl="0" indent="0">
                <a:lnSpc>
                  <a:spcPts val="3900"/>
                </a:lnSpc>
              </a:pPr>
              <a:r>
                <a:rPr lang="en-US" sz="3000" spc="-89">
                  <a:solidFill>
                    <a:srgbClr val="94EDAD"/>
                  </a:solidFill>
                  <a:latin typeface="Public Sans Bold"/>
                </a:rPr>
                <a:t>03</a:t>
              </a:r>
            </a:p>
          </p:txBody>
        </p:sp>
      </p:grpSp>
      <p:grpSp>
        <p:nvGrpSpPr>
          <p:cNvPr id="22" name="Group 22"/>
          <p:cNvGrpSpPr/>
          <p:nvPr/>
        </p:nvGrpSpPr>
        <p:grpSpPr>
          <a:xfrm>
            <a:off x="13567651" y="4890632"/>
            <a:ext cx="3476043" cy="2042524"/>
            <a:chOff x="0" y="0"/>
            <a:chExt cx="4634724" cy="2723366"/>
          </a:xfrm>
        </p:grpSpPr>
        <p:sp>
          <p:nvSpPr>
            <p:cNvPr id="23" name="TextBox 23"/>
            <p:cNvSpPr txBox="1"/>
            <p:nvPr/>
          </p:nvSpPr>
          <p:spPr>
            <a:xfrm>
              <a:off x="0" y="824896"/>
              <a:ext cx="4634724" cy="867833"/>
            </a:xfrm>
            <a:prstGeom prst="rect">
              <a:avLst/>
            </a:prstGeom>
          </p:spPr>
          <p:txBody>
            <a:bodyPr lIns="0" tIns="0" rIns="0" bIns="0" rtlCol="0" anchor="t">
              <a:spAutoFit/>
            </a:bodyPr>
            <a:lstStyle/>
            <a:p>
              <a:pPr>
                <a:lnSpc>
                  <a:spcPts val="2600"/>
                </a:lnSpc>
              </a:pPr>
              <a:r>
                <a:rPr lang="en-US" sz="2000" spc="-60">
                  <a:solidFill>
                    <a:srgbClr val="FFFFFF"/>
                  </a:solidFill>
                  <a:latin typeface="Public Sans Bold"/>
                </a:rPr>
                <a:t>Risks or Possible Blockers</a:t>
              </a:r>
            </a:p>
            <a:p>
              <a:pPr marL="0" lvl="0" indent="0">
                <a:lnSpc>
                  <a:spcPts val="2600"/>
                </a:lnSpc>
              </a:pPr>
              <a:r>
                <a:rPr lang="en-US" sz="2000" spc="-60">
                  <a:solidFill>
                    <a:srgbClr val="FFFFFF"/>
                  </a:solidFill>
                  <a:latin typeface="Public Sans Bold"/>
                </a:rPr>
                <a:t>as of the moment</a:t>
              </a:r>
            </a:p>
          </p:txBody>
        </p:sp>
        <p:sp>
          <p:nvSpPr>
            <p:cNvPr id="24" name="TextBox 24"/>
            <p:cNvSpPr txBox="1"/>
            <p:nvPr/>
          </p:nvSpPr>
          <p:spPr>
            <a:xfrm>
              <a:off x="0" y="1908026"/>
              <a:ext cx="4634724" cy="815340"/>
            </a:xfrm>
            <a:prstGeom prst="rect">
              <a:avLst/>
            </a:prstGeom>
          </p:spPr>
          <p:txBody>
            <a:bodyPr lIns="0" tIns="0" rIns="0" bIns="0" rtlCol="0" anchor="t">
              <a:spAutoFit/>
            </a:bodyPr>
            <a:lstStyle/>
            <a:p>
              <a:pPr marL="0" lvl="0" indent="0" algn="l">
                <a:lnSpc>
                  <a:spcPts val="2520"/>
                </a:lnSpc>
                <a:spcBef>
                  <a:spcPct val="0"/>
                </a:spcBef>
              </a:pPr>
              <a:r>
                <a:rPr lang="en-US" sz="1800">
                  <a:solidFill>
                    <a:srgbClr val="FFFFFF"/>
                  </a:solidFill>
                  <a:latin typeface="Public Sans"/>
                </a:rPr>
                <a:t>Insurance expenses and workarounds for delays</a:t>
              </a:r>
            </a:p>
          </p:txBody>
        </p:sp>
        <p:sp>
          <p:nvSpPr>
            <p:cNvPr id="25" name="TextBox 25"/>
            <p:cNvSpPr txBox="1"/>
            <p:nvPr/>
          </p:nvSpPr>
          <p:spPr>
            <a:xfrm>
              <a:off x="0" y="-47625"/>
              <a:ext cx="4634724" cy="657225"/>
            </a:xfrm>
            <a:prstGeom prst="rect">
              <a:avLst/>
            </a:prstGeom>
          </p:spPr>
          <p:txBody>
            <a:bodyPr lIns="0" tIns="0" rIns="0" bIns="0" rtlCol="0" anchor="t">
              <a:spAutoFit/>
            </a:bodyPr>
            <a:lstStyle/>
            <a:p>
              <a:pPr marL="0" lvl="0" indent="0">
                <a:lnSpc>
                  <a:spcPts val="3900"/>
                </a:lnSpc>
              </a:pPr>
              <a:r>
                <a:rPr lang="en-US" sz="3000" spc="-89">
                  <a:solidFill>
                    <a:srgbClr val="94EDAD"/>
                  </a:solidFill>
                  <a:latin typeface="Public Sans Bold"/>
                </a:rPr>
                <a:t>05</a:t>
              </a:r>
            </a:p>
          </p:txBody>
        </p:sp>
      </p:grpSp>
      <p:sp>
        <p:nvSpPr>
          <p:cNvPr id="26" name="AutoShape 26"/>
          <p:cNvSpPr/>
          <p:nvPr/>
        </p:nvSpPr>
        <p:spPr>
          <a:xfrm>
            <a:off x="8480719" y="6685506"/>
            <a:ext cx="3476043" cy="9525"/>
          </a:xfrm>
          <a:prstGeom prst="rect">
            <a:avLst/>
          </a:prstGeom>
          <a:solidFill>
            <a:srgbClr val="FFFFFF"/>
          </a:solidFill>
        </p:spPr>
      </p:sp>
      <p:sp>
        <p:nvSpPr>
          <p:cNvPr id="27" name="AutoShape 27"/>
          <p:cNvSpPr/>
          <p:nvPr/>
        </p:nvSpPr>
        <p:spPr>
          <a:xfrm>
            <a:off x="13567651" y="4300016"/>
            <a:ext cx="3476043" cy="9525"/>
          </a:xfrm>
          <a:prstGeom prst="rect">
            <a:avLst/>
          </a:prstGeom>
          <a:solidFill>
            <a:srgbClr val="FFFFFF"/>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3375841"/>
            <a:ext cx="8535638" cy="5882459"/>
            <a:chOff x="0" y="0"/>
            <a:chExt cx="11380851" cy="7843278"/>
          </a:xfrm>
        </p:grpSpPr>
        <p:sp>
          <p:nvSpPr>
            <p:cNvPr id="3" name="TextBox 3"/>
            <p:cNvSpPr txBox="1"/>
            <p:nvPr/>
          </p:nvSpPr>
          <p:spPr>
            <a:xfrm>
              <a:off x="0" y="-9525"/>
              <a:ext cx="11380851" cy="5153025"/>
            </a:xfrm>
            <a:prstGeom prst="rect">
              <a:avLst/>
            </a:prstGeom>
          </p:spPr>
          <p:txBody>
            <a:bodyPr lIns="0" tIns="0" rIns="0" bIns="0" rtlCol="0" anchor="t">
              <a:spAutoFit/>
            </a:bodyPr>
            <a:lstStyle/>
            <a:p>
              <a:pPr marL="0" lvl="0" indent="0">
                <a:lnSpc>
                  <a:spcPts val="10200"/>
                </a:lnSpc>
              </a:pPr>
              <a:r>
                <a:rPr lang="en-US" sz="8500" spc="-255">
                  <a:solidFill>
                    <a:srgbClr val="94EDAD"/>
                  </a:solidFill>
                  <a:latin typeface="Public Sans Bold"/>
                </a:rPr>
                <a:t>Improve</a:t>
              </a:r>
              <a:r>
                <a:rPr lang="en-US" sz="8500" spc="-255">
                  <a:solidFill>
                    <a:srgbClr val="FFFFFF"/>
                  </a:solidFill>
                  <a:latin typeface="Public Sans Bold"/>
                </a:rPr>
                <a:t> in-store and online customer service</a:t>
              </a:r>
            </a:p>
          </p:txBody>
        </p:sp>
        <p:sp>
          <p:nvSpPr>
            <p:cNvPr id="4" name="TextBox 4"/>
            <p:cNvSpPr txBox="1"/>
            <p:nvPr/>
          </p:nvSpPr>
          <p:spPr>
            <a:xfrm>
              <a:off x="0" y="5730421"/>
              <a:ext cx="11380851" cy="2112857"/>
            </a:xfrm>
            <a:prstGeom prst="rect">
              <a:avLst/>
            </a:prstGeom>
          </p:spPr>
          <p:txBody>
            <a:bodyPr lIns="0" tIns="0" rIns="0" bIns="0" rtlCol="0" anchor="t">
              <a:spAutoFit/>
            </a:bodyPr>
            <a:lstStyle/>
            <a:p>
              <a:pPr>
                <a:lnSpc>
                  <a:spcPts val="3220"/>
                </a:lnSpc>
              </a:pPr>
              <a:r>
                <a:rPr lang="en-US" sz="2300">
                  <a:solidFill>
                    <a:srgbClr val="FFFFFF"/>
                  </a:solidFill>
                  <a:latin typeface="Public Sans"/>
                </a:rPr>
                <a:t>As a business operating for more than a decade,</a:t>
              </a:r>
            </a:p>
            <a:p>
              <a:pPr marL="0" lvl="0" indent="0" algn="l">
                <a:lnSpc>
                  <a:spcPts val="3219"/>
                </a:lnSpc>
                <a:spcBef>
                  <a:spcPct val="0"/>
                </a:spcBef>
              </a:pPr>
              <a:r>
                <a:rPr lang="en-US" sz="2300">
                  <a:solidFill>
                    <a:srgbClr val="FFFFFF"/>
                  </a:solidFill>
                  <a:latin typeface="Public Sans"/>
                </a:rPr>
                <a:t>it’s important for us to continuously check all our customer-facing endpoints. This season, we will start by doing an audit of our in-store and online customer service experience.</a:t>
              </a:r>
              <a:r>
                <a:rPr lang="en-US" sz="1000">
                  <a:solidFill>
                    <a:srgbClr val="FFFFFF"/>
                  </a:solidFill>
                  <a:latin typeface="Public Sans"/>
                </a:rPr>
                <a:t>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577702"/>
            <a:ext cx="18288000" cy="9525"/>
          </a:xfrm>
          <a:prstGeom prst="rect">
            <a:avLst/>
          </a:prstGeom>
          <a:solidFill>
            <a:srgbClr val="141414"/>
          </a:solidFill>
        </p:spPr>
      </p:sp>
      <p:sp>
        <p:nvSpPr>
          <p:cNvPr id="3" name="TextBox 3"/>
          <p:cNvSpPr txBox="1"/>
          <p:nvPr/>
        </p:nvSpPr>
        <p:spPr>
          <a:xfrm>
            <a:off x="1028700" y="1009650"/>
            <a:ext cx="9296400" cy="933450"/>
          </a:xfrm>
          <a:prstGeom prst="rect">
            <a:avLst/>
          </a:prstGeom>
        </p:spPr>
        <p:txBody>
          <a:bodyPr lIns="0" tIns="0" rIns="0" bIns="0" rtlCol="0" anchor="t">
            <a:spAutoFit/>
          </a:bodyPr>
          <a:lstStyle/>
          <a:p>
            <a:pPr marL="0" lvl="0" indent="0" algn="l">
              <a:lnSpc>
                <a:spcPts val="7200"/>
              </a:lnSpc>
              <a:spcBef>
                <a:spcPct val="0"/>
              </a:spcBef>
            </a:pPr>
            <a:r>
              <a:rPr lang="en-US" sz="6000" u="none" spc="-179">
                <a:solidFill>
                  <a:srgbClr val="141414"/>
                </a:solidFill>
                <a:latin typeface="Public Sans Bold"/>
              </a:rPr>
              <a:t>Summary</a:t>
            </a:r>
          </a:p>
        </p:txBody>
      </p:sp>
      <p:sp>
        <p:nvSpPr>
          <p:cNvPr id="4" name="TextBox 4"/>
          <p:cNvSpPr txBox="1"/>
          <p:nvPr/>
        </p:nvSpPr>
        <p:spPr>
          <a:xfrm>
            <a:off x="7743060" y="3456758"/>
            <a:ext cx="2801881" cy="520460"/>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Support we need to achieve this goal</a:t>
            </a:r>
          </a:p>
        </p:txBody>
      </p:sp>
      <p:grpSp>
        <p:nvGrpSpPr>
          <p:cNvPr id="5" name="Group 5"/>
          <p:cNvGrpSpPr/>
          <p:nvPr/>
        </p:nvGrpSpPr>
        <p:grpSpPr>
          <a:xfrm>
            <a:off x="4385880" y="4895850"/>
            <a:ext cx="12873420" cy="4362450"/>
            <a:chOff x="0" y="0"/>
            <a:chExt cx="17164560" cy="5816600"/>
          </a:xfrm>
        </p:grpSpPr>
        <p:sp>
          <p:nvSpPr>
            <p:cNvPr id="6" name="AutoShape 6"/>
            <p:cNvSpPr/>
            <p:nvPr/>
          </p:nvSpPr>
          <p:spPr>
            <a:xfrm>
              <a:off x="0" y="0"/>
              <a:ext cx="17164560" cy="12700"/>
            </a:xfrm>
            <a:prstGeom prst="rect">
              <a:avLst/>
            </a:prstGeom>
            <a:solidFill>
              <a:srgbClr val="141414">
                <a:alpha val="29804"/>
              </a:srgbClr>
            </a:solidFill>
          </p:spPr>
        </p:sp>
        <p:sp>
          <p:nvSpPr>
            <p:cNvPr id="7" name="AutoShape 7"/>
            <p:cNvSpPr/>
            <p:nvPr/>
          </p:nvSpPr>
          <p:spPr>
            <a:xfrm>
              <a:off x="0" y="1934633"/>
              <a:ext cx="17164560" cy="12700"/>
            </a:xfrm>
            <a:prstGeom prst="rect">
              <a:avLst/>
            </a:prstGeom>
            <a:solidFill>
              <a:srgbClr val="141414">
                <a:alpha val="29804"/>
              </a:srgbClr>
            </a:solidFill>
          </p:spPr>
        </p:sp>
        <p:sp>
          <p:nvSpPr>
            <p:cNvPr id="8" name="AutoShape 8"/>
            <p:cNvSpPr/>
            <p:nvPr/>
          </p:nvSpPr>
          <p:spPr>
            <a:xfrm>
              <a:off x="0" y="3869267"/>
              <a:ext cx="17164560" cy="12700"/>
            </a:xfrm>
            <a:prstGeom prst="rect">
              <a:avLst/>
            </a:prstGeom>
            <a:solidFill>
              <a:srgbClr val="141414">
                <a:alpha val="29804"/>
              </a:srgbClr>
            </a:solidFill>
          </p:spPr>
        </p:sp>
        <p:sp>
          <p:nvSpPr>
            <p:cNvPr id="9" name="AutoShape 9"/>
            <p:cNvSpPr/>
            <p:nvPr/>
          </p:nvSpPr>
          <p:spPr>
            <a:xfrm>
              <a:off x="0" y="5803900"/>
              <a:ext cx="17164560" cy="12700"/>
            </a:xfrm>
            <a:prstGeom prst="rect">
              <a:avLst/>
            </a:prstGeom>
            <a:solidFill>
              <a:srgbClr val="141414">
                <a:alpha val="29804"/>
              </a:srgbClr>
            </a:solidFill>
          </p:spPr>
        </p:sp>
      </p:grpSp>
      <p:sp>
        <p:nvSpPr>
          <p:cNvPr id="10" name="TextBox 10"/>
          <p:cNvSpPr txBox="1"/>
          <p:nvPr/>
        </p:nvSpPr>
        <p:spPr>
          <a:xfrm>
            <a:off x="4385880" y="533729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Social media, display, and outdoor advertising</a:t>
            </a:r>
          </a:p>
        </p:txBody>
      </p:sp>
      <p:sp>
        <p:nvSpPr>
          <p:cNvPr id="11" name="TextBox 11"/>
          <p:cNvSpPr txBox="1"/>
          <p:nvPr/>
        </p:nvSpPr>
        <p:spPr>
          <a:xfrm>
            <a:off x="4385880" y="6791610"/>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Boost sales by maximizing food delivery opportunities</a:t>
            </a:r>
          </a:p>
        </p:txBody>
      </p:sp>
      <p:sp>
        <p:nvSpPr>
          <p:cNvPr id="12" name="TextBox 12"/>
          <p:cNvSpPr txBox="1"/>
          <p:nvPr/>
        </p:nvSpPr>
        <p:spPr>
          <a:xfrm>
            <a:off x="4385880" y="824258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Address comments on our service being outdated.</a:t>
            </a:r>
          </a:p>
        </p:txBody>
      </p:sp>
      <p:sp>
        <p:nvSpPr>
          <p:cNvPr id="13" name="TextBox 13"/>
          <p:cNvSpPr txBox="1"/>
          <p:nvPr/>
        </p:nvSpPr>
        <p:spPr>
          <a:xfrm>
            <a:off x="7743060" y="533729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Tie-ups with advertising companies</a:t>
            </a:r>
          </a:p>
        </p:txBody>
      </p:sp>
      <p:sp>
        <p:nvSpPr>
          <p:cNvPr id="14" name="TextBox 14"/>
          <p:cNvSpPr txBox="1"/>
          <p:nvPr/>
        </p:nvSpPr>
        <p:spPr>
          <a:xfrm>
            <a:off x="7743060" y="6791610"/>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Menu planning and courier service partnerships</a:t>
            </a:r>
          </a:p>
        </p:txBody>
      </p:sp>
      <p:sp>
        <p:nvSpPr>
          <p:cNvPr id="15" name="TextBox 15"/>
          <p:cNvSpPr txBox="1"/>
          <p:nvPr/>
        </p:nvSpPr>
        <p:spPr>
          <a:xfrm>
            <a:off x="7743060" y="824258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A complete audit of all customer-facing endpoints.</a:t>
            </a:r>
          </a:p>
        </p:txBody>
      </p:sp>
      <p:sp>
        <p:nvSpPr>
          <p:cNvPr id="16" name="TextBox 16"/>
          <p:cNvSpPr txBox="1"/>
          <p:nvPr/>
        </p:nvSpPr>
        <p:spPr>
          <a:xfrm>
            <a:off x="11100240" y="533729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Increased brand awareness, sales, and a larger market size</a:t>
            </a:r>
          </a:p>
        </p:txBody>
      </p:sp>
      <p:sp>
        <p:nvSpPr>
          <p:cNvPr id="17" name="TextBox 17"/>
          <p:cNvSpPr txBox="1"/>
          <p:nvPr/>
        </p:nvSpPr>
        <p:spPr>
          <a:xfrm>
            <a:off x="11100240" y="6791610"/>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Free marketing, customer loyalty, greater reach</a:t>
            </a:r>
          </a:p>
        </p:txBody>
      </p:sp>
      <p:sp>
        <p:nvSpPr>
          <p:cNvPr id="18" name="TextBox 18"/>
          <p:cNvSpPr txBox="1"/>
          <p:nvPr/>
        </p:nvSpPr>
        <p:spPr>
          <a:xfrm>
            <a:off x="11100240" y="8252110"/>
            <a:ext cx="2801881" cy="523306"/>
          </a:xfrm>
          <a:prstGeom prst="rect">
            <a:avLst/>
          </a:prstGeom>
        </p:spPr>
        <p:txBody>
          <a:bodyPr lIns="0" tIns="0" rIns="0" bIns="0" rtlCol="0" anchor="t">
            <a:spAutoFit/>
          </a:bodyPr>
          <a:lstStyle/>
          <a:p>
            <a:pPr marL="0" lvl="0" indent="0" algn="l">
              <a:lnSpc>
                <a:spcPts val="2099"/>
              </a:lnSpc>
              <a:spcBef>
                <a:spcPct val="0"/>
              </a:spcBef>
            </a:pPr>
            <a:r>
              <a:rPr lang="en-US" sz="1500" u="none">
                <a:solidFill>
                  <a:srgbClr val="141414"/>
                </a:solidFill>
                <a:latin typeface="Public Sans"/>
              </a:rPr>
              <a:t>Fostered customer loyalty</a:t>
            </a:r>
          </a:p>
          <a:p>
            <a:pPr marL="0" lvl="0" indent="0" algn="l">
              <a:lnSpc>
                <a:spcPts val="2100"/>
              </a:lnSpc>
              <a:spcBef>
                <a:spcPct val="0"/>
              </a:spcBef>
            </a:pPr>
            <a:r>
              <a:rPr lang="en-US" sz="1500" u="none">
                <a:solidFill>
                  <a:srgbClr val="141414"/>
                </a:solidFill>
                <a:latin typeface="Public Sans"/>
              </a:rPr>
              <a:t>and brand love</a:t>
            </a:r>
          </a:p>
        </p:txBody>
      </p:sp>
      <p:sp>
        <p:nvSpPr>
          <p:cNvPr id="19" name="TextBox 19"/>
          <p:cNvSpPr txBox="1"/>
          <p:nvPr/>
        </p:nvSpPr>
        <p:spPr>
          <a:xfrm>
            <a:off x="14457419" y="5337295"/>
            <a:ext cx="2801881" cy="266700"/>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An estimated 50% ROI</a:t>
            </a:r>
          </a:p>
        </p:txBody>
      </p:sp>
      <p:sp>
        <p:nvSpPr>
          <p:cNvPr id="20" name="TextBox 20"/>
          <p:cNvSpPr txBox="1"/>
          <p:nvPr/>
        </p:nvSpPr>
        <p:spPr>
          <a:xfrm>
            <a:off x="14457419" y="6791610"/>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A 40% to 60% increase in sales</a:t>
            </a:r>
          </a:p>
          <a:p>
            <a:pPr marL="0" lvl="0" indent="0" algn="l">
              <a:lnSpc>
                <a:spcPts val="2100"/>
              </a:lnSpc>
              <a:spcBef>
                <a:spcPct val="0"/>
              </a:spcBef>
            </a:pPr>
            <a:r>
              <a:rPr lang="en-US" sz="1500" u="none">
                <a:solidFill>
                  <a:srgbClr val="141414"/>
                </a:solidFill>
                <a:latin typeface="Public Sans"/>
              </a:rPr>
              <a:t>is expected</a:t>
            </a:r>
          </a:p>
        </p:txBody>
      </p:sp>
      <p:sp>
        <p:nvSpPr>
          <p:cNvPr id="21" name="TextBox 21"/>
          <p:cNvSpPr txBox="1"/>
          <p:nvPr/>
        </p:nvSpPr>
        <p:spPr>
          <a:xfrm>
            <a:off x="14457419" y="8242585"/>
            <a:ext cx="2801881" cy="532831"/>
          </a:xfrm>
          <a:prstGeom prst="rect">
            <a:avLst/>
          </a:prstGeom>
        </p:spPr>
        <p:txBody>
          <a:bodyPr lIns="0" tIns="0" rIns="0" bIns="0" rtlCol="0" anchor="t">
            <a:spAutoFit/>
          </a:bodyPr>
          <a:lstStyle/>
          <a:p>
            <a:pPr marL="0" lvl="0" indent="0" algn="l">
              <a:lnSpc>
                <a:spcPts val="2100"/>
              </a:lnSpc>
              <a:spcBef>
                <a:spcPct val="0"/>
              </a:spcBef>
            </a:pPr>
            <a:r>
              <a:rPr lang="en-US" sz="1500" u="none">
                <a:solidFill>
                  <a:srgbClr val="141414"/>
                </a:solidFill>
                <a:latin typeface="Public Sans"/>
              </a:rPr>
              <a:t>A 35% increase in customer retention</a:t>
            </a:r>
          </a:p>
        </p:txBody>
      </p:sp>
      <p:sp>
        <p:nvSpPr>
          <p:cNvPr id="22" name="TextBox 22"/>
          <p:cNvSpPr txBox="1"/>
          <p:nvPr/>
        </p:nvSpPr>
        <p:spPr>
          <a:xfrm>
            <a:off x="4385880" y="3456758"/>
            <a:ext cx="2801881" cy="513080"/>
          </a:xfrm>
          <a:prstGeom prst="rect">
            <a:avLst/>
          </a:prstGeom>
        </p:spPr>
        <p:txBody>
          <a:bodyPr lIns="0" tIns="0" rIns="0" bIns="0" rtlCol="0" anchor="t">
            <a:spAutoFit/>
          </a:bodyPr>
          <a:lstStyle/>
          <a:p>
            <a:pPr marL="0" lvl="0" indent="0" algn="l">
              <a:lnSpc>
                <a:spcPts val="2080"/>
              </a:lnSpc>
              <a:spcBef>
                <a:spcPct val="0"/>
              </a:spcBef>
            </a:pPr>
            <a:r>
              <a:rPr lang="en-US" sz="1600" u="none" spc="-48">
                <a:solidFill>
                  <a:srgbClr val="328048"/>
                </a:solidFill>
                <a:latin typeface="Public Sans Bold"/>
              </a:rPr>
              <a:t>Problems we are solving or opportunity we are going after</a:t>
            </a:r>
          </a:p>
        </p:txBody>
      </p:sp>
      <p:sp>
        <p:nvSpPr>
          <p:cNvPr id="23" name="TextBox 23"/>
          <p:cNvSpPr txBox="1"/>
          <p:nvPr/>
        </p:nvSpPr>
        <p:spPr>
          <a:xfrm>
            <a:off x="1028700" y="5356345"/>
            <a:ext cx="2801881" cy="520460"/>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New and creative methods for advertising and promotion</a:t>
            </a:r>
          </a:p>
        </p:txBody>
      </p:sp>
      <p:sp>
        <p:nvSpPr>
          <p:cNvPr id="24" name="TextBox 24"/>
          <p:cNvSpPr txBox="1"/>
          <p:nvPr/>
        </p:nvSpPr>
        <p:spPr>
          <a:xfrm>
            <a:off x="1028700" y="6937752"/>
            <a:ext cx="2801881" cy="259595"/>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Food delivery exclusive offers</a:t>
            </a:r>
          </a:p>
        </p:txBody>
      </p:sp>
      <p:sp>
        <p:nvSpPr>
          <p:cNvPr id="25" name="TextBox 25"/>
          <p:cNvSpPr txBox="1"/>
          <p:nvPr/>
        </p:nvSpPr>
        <p:spPr>
          <a:xfrm>
            <a:off x="1028700" y="8258295"/>
            <a:ext cx="2801881" cy="520460"/>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Improve in-store and online customer service</a:t>
            </a:r>
          </a:p>
        </p:txBody>
      </p:sp>
      <p:sp>
        <p:nvSpPr>
          <p:cNvPr id="26" name="TextBox 26"/>
          <p:cNvSpPr txBox="1"/>
          <p:nvPr/>
        </p:nvSpPr>
        <p:spPr>
          <a:xfrm>
            <a:off x="11100240" y="3456758"/>
            <a:ext cx="2801881" cy="520460"/>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How will achieving this goal have a great impact?</a:t>
            </a:r>
          </a:p>
        </p:txBody>
      </p:sp>
      <p:sp>
        <p:nvSpPr>
          <p:cNvPr id="27" name="TextBox 27"/>
          <p:cNvSpPr txBox="1"/>
          <p:nvPr/>
        </p:nvSpPr>
        <p:spPr>
          <a:xfrm>
            <a:off x="14457419" y="3456758"/>
            <a:ext cx="2801881" cy="1042190"/>
          </a:xfrm>
          <a:prstGeom prst="rect">
            <a:avLst/>
          </a:prstGeom>
        </p:spPr>
        <p:txBody>
          <a:bodyPr lIns="0" tIns="0" rIns="0" bIns="0" rtlCol="0" anchor="t">
            <a:spAutoFit/>
          </a:bodyPr>
          <a:lstStyle/>
          <a:p>
            <a:pPr marL="0" lvl="0" indent="0" algn="l">
              <a:lnSpc>
                <a:spcPts val="2079"/>
              </a:lnSpc>
              <a:spcBef>
                <a:spcPct val="0"/>
              </a:spcBef>
            </a:pPr>
            <a:r>
              <a:rPr lang="en-US" sz="1599" u="none" spc="-47">
                <a:solidFill>
                  <a:srgbClr val="328048"/>
                </a:solidFill>
                <a:latin typeface="Public Sans Bold"/>
              </a:rPr>
              <a:t>Key Metrics. How will we know we have achieved this goal? How do we know if we are successful?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8048"/>
        </a:solidFill>
        <a:effectLst/>
      </p:bgPr>
    </p:bg>
    <p:spTree>
      <p:nvGrpSpPr>
        <p:cNvPr id="1" name=""/>
        <p:cNvGrpSpPr/>
        <p:nvPr/>
      </p:nvGrpSpPr>
      <p:grpSpPr>
        <a:xfrm>
          <a:off x="0" y="0"/>
          <a:ext cx="0" cy="0"/>
          <a:chOff x="0" y="0"/>
          <a:chExt cx="0" cy="0"/>
        </a:xfrm>
      </p:grpSpPr>
      <p:sp>
        <p:nvSpPr>
          <p:cNvPr id="2" name="TextBox 2"/>
          <p:cNvSpPr txBox="1"/>
          <p:nvPr/>
        </p:nvSpPr>
        <p:spPr>
          <a:xfrm>
            <a:off x="1837211" y="1924050"/>
            <a:ext cx="15068550" cy="6419850"/>
          </a:xfrm>
          <a:prstGeom prst="rect">
            <a:avLst/>
          </a:prstGeom>
        </p:spPr>
        <p:txBody>
          <a:bodyPr lIns="0" tIns="0" rIns="0" bIns="0" rtlCol="0" anchor="t">
            <a:spAutoFit/>
          </a:bodyPr>
          <a:lstStyle/>
          <a:p>
            <a:pPr marL="0" lvl="0" indent="0">
              <a:lnSpc>
                <a:spcPts val="12600"/>
              </a:lnSpc>
            </a:pPr>
            <a:r>
              <a:rPr lang="en-US" sz="10500" spc="-315">
                <a:solidFill>
                  <a:srgbClr val="94EDAD"/>
                </a:solidFill>
                <a:latin typeface="Public Sans Bold"/>
              </a:rPr>
              <a:t>May 15, 1862 USDA is founded. Lincoln calls it, </a:t>
            </a:r>
            <a:r>
              <a:rPr lang="en-US" sz="10500" spc="-315">
                <a:solidFill>
                  <a:srgbClr val="FFFFFF"/>
                </a:solidFill>
                <a:latin typeface="Public Sans Bold"/>
              </a:rPr>
              <a:t>"The People's Department."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8048"/>
        </a:solidFill>
        <a:effectLst/>
      </p:bgPr>
    </p:bg>
    <p:spTree>
      <p:nvGrpSpPr>
        <p:cNvPr id="1" name=""/>
        <p:cNvGrpSpPr/>
        <p:nvPr/>
      </p:nvGrpSpPr>
      <p:grpSpPr>
        <a:xfrm>
          <a:off x="0" y="0"/>
          <a:ext cx="0" cy="0"/>
          <a:chOff x="0" y="0"/>
          <a:chExt cx="0" cy="0"/>
        </a:xfrm>
      </p:grpSpPr>
      <p:sp>
        <p:nvSpPr>
          <p:cNvPr id="2" name="TextBox 2"/>
          <p:cNvSpPr txBox="1"/>
          <p:nvPr/>
        </p:nvSpPr>
        <p:spPr>
          <a:xfrm>
            <a:off x="3200400" y="3646622"/>
            <a:ext cx="11887200" cy="2305050"/>
          </a:xfrm>
          <a:prstGeom prst="rect">
            <a:avLst/>
          </a:prstGeom>
        </p:spPr>
        <p:txBody>
          <a:bodyPr lIns="0" tIns="0" rIns="0" bIns="0" rtlCol="0" anchor="t">
            <a:spAutoFit/>
          </a:bodyPr>
          <a:lstStyle/>
          <a:p>
            <a:pPr marL="0" lvl="0" indent="0" algn="ctr">
              <a:lnSpc>
                <a:spcPts val="18000"/>
              </a:lnSpc>
            </a:pPr>
            <a:r>
              <a:rPr lang="en-US" sz="15000" spc="-450">
                <a:solidFill>
                  <a:srgbClr val="FFFFFF"/>
                </a:solidFill>
                <a:latin typeface="Public Sans Bold"/>
              </a:rPr>
              <a:t>Thank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218036" y="1371600"/>
            <a:ext cx="3041264" cy="5810250"/>
          </a:xfrm>
          <a:prstGeom prst="rect">
            <a:avLst/>
          </a:prstGeom>
        </p:spPr>
      </p:pic>
      <p:sp>
        <p:nvSpPr>
          <p:cNvPr id="3" name="AutoShape 3"/>
          <p:cNvSpPr/>
          <p:nvPr/>
        </p:nvSpPr>
        <p:spPr>
          <a:xfrm>
            <a:off x="5680592" y="0"/>
            <a:ext cx="9525" cy="10287000"/>
          </a:xfrm>
          <a:prstGeom prst="rect">
            <a:avLst/>
          </a:prstGeom>
          <a:solidFill>
            <a:srgbClr val="141414"/>
          </a:solidFill>
        </p:spPr>
      </p:sp>
      <p:sp>
        <p:nvSpPr>
          <p:cNvPr id="4" name="TextBox 4"/>
          <p:cNvSpPr txBox="1"/>
          <p:nvPr/>
        </p:nvSpPr>
        <p:spPr>
          <a:xfrm>
            <a:off x="1028700" y="1352550"/>
            <a:ext cx="3673929" cy="3371850"/>
          </a:xfrm>
          <a:prstGeom prst="rect">
            <a:avLst/>
          </a:prstGeom>
        </p:spPr>
        <p:txBody>
          <a:bodyPr lIns="0" tIns="0" rIns="0" bIns="0" rtlCol="0" anchor="t">
            <a:spAutoFit/>
          </a:bodyPr>
          <a:lstStyle/>
          <a:p>
            <a:pPr marL="0" lvl="0" indent="0">
              <a:lnSpc>
                <a:spcPts val="13200"/>
              </a:lnSpc>
            </a:pPr>
            <a:r>
              <a:rPr lang="en-US" sz="11000" spc="-330">
                <a:solidFill>
                  <a:srgbClr val="141414"/>
                </a:solidFill>
                <a:latin typeface="Public Sans Bold"/>
              </a:rPr>
              <a:t>Our </a:t>
            </a:r>
            <a:r>
              <a:rPr lang="en-US" sz="11000" spc="-330">
                <a:solidFill>
                  <a:srgbClr val="328048"/>
                </a:solidFill>
                <a:latin typeface="Public Sans Bold"/>
              </a:rPr>
              <a:t>Team</a:t>
            </a:r>
          </a:p>
        </p:txBody>
      </p:sp>
      <p:grpSp>
        <p:nvGrpSpPr>
          <p:cNvPr id="5" name="Group 5"/>
          <p:cNvGrpSpPr/>
          <p:nvPr/>
        </p:nvGrpSpPr>
        <p:grpSpPr>
          <a:xfrm>
            <a:off x="6668079" y="7771947"/>
            <a:ext cx="3041264" cy="948872"/>
            <a:chOff x="0" y="0"/>
            <a:chExt cx="4055018" cy="1265163"/>
          </a:xfrm>
        </p:grpSpPr>
        <p:sp>
          <p:nvSpPr>
            <p:cNvPr id="6" name="TextBox 6"/>
            <p:cNvSpPr txBox="1"/>
            <p:nvPr/>
          </p:nvSpPr>
          <p:spPr>
            <a:xfrm>
              <a:off x="0" y="-47625"/>
              <a:ext cx="4055018" cy="657225"/>
            </a:xfrm>
            <a:prstGeom prst="rect">
              <a:avLst/>
            </a:prstGeom>
          </p:spPr>
          <p:txBody>
            <a:bodyPr lIns="0" tIns="0" rIns="0" bIns="0" rtlCol="0" anchor="t">
              <a:spAutoFit/>
            </a:bodyPr>
            <a:lstStyle/>
            <a:p>
              <a:pPr marL="0" lvl="0" indent="0">
                <a:lnSpc>
                  <a:spcPts val="3900"/>
                </a:lnSpc>
              </a:pPr>
              <a:r>
                <a:rPr lang="en-US" sz="3000" spc="-89">
                  <a:solidFill>
                    <a:srgbClr val="328048"/>
                  </a:solidFill>
                  <a:latin typeface="Public Sans Bold"/>
                </a:rPr>
                <a:t>Megan Rollins</a:t>
              </a:r>
            </a:p>
          </p:txBody>
        </p:sp>
        <p:sp>
          <p:nvSpPr>
            <p:cNvPr id="7" name="TextBox 7"/>
            <p:cNvSpPr txBox="1"/>
            <p:nvPr/>
          </p:nvSpPr>
          <p:spPr>
            <a:xfrm>
              <a:off x="0" y="815371"/>
              <a:ext cx="4055018" cy="449792"/>
            </a:xfrm>
            <a:prstGeom prst="rect">
              <a:avLst/>
            </a:prstGeom>
          </p:spPr>
          <p:txBody>
            <a:bodyPr lIns="0" tIns="0" rIns="0" bIns="0" rtlCol="0" anchor="t">
              <a:spAutoFit/>
            </a:bodyPr>
            <a:lstStyle/>
            <a:p>
              <a:pPr marL="0" lvl="0" indent="0" algn="l">
                <a:lnSpc>
                  <a:spcPts val="2799"/>
                </a:lnSpc>
                <a:spcBef>
                  <a:spcPct val="0"/>
                </a:spcBef>
              </a:pPr>
              <a:r>
                <a:rPr lang="en-US" sz="1999">
                  <a:solidFill>
                    <a:srgbClr val="141414"/>
                  </a:solidFill>
                  <a:latin typeface="Public Sans"/>
                </a:rPr>
                <a:t>Marketing Director</a:t>
              </a:r>
            </a:p>
          </p:txBody>
        </p:sp>
      </p:grpSp>
      <p:grpSp>
        <p:nvGrpSpPr>
          <p:cNvPr id="8" name="Group 8"/>
          <p:cNvGrpSpPr/>
          <p:nvPr/>
        </p:nvGrpSpPr>
        <p:grpSpPr>
          <a:xfrm>
            <a:off x="10443058" y="7771947"/>
            <a:ext cx="3041264" cy="948872"/>
            <a:chOff x="0" y="0"/>
            <a:chExt cx="4055018" cy="1265163"/>
          </a:xfrm>
        </p:grpSpPr>
        <p:sp>
          <p:nvSpPr>
            <p:cNvPr id="9" name="TextBox 9"/>
            <p:cNvSpPr txBox="1"/>
            <p:nvPr/>
          </p:nvSpPr>
          <p:spPr>
            <a:xfrm>
              <a:off x="0" y="-47625"/>
              <a:ext cx="4055018" cy="657225"/>
            </a:xfrm>
            <a:prstGeom prst="rect">
              <a:avLst/>
            </a:prstGeom>
          </p:spPr>
          <p:txBody>
            <a:bodyPr lIns="0" tIns="0" rIns="0" bIns="0" rtlCol="0" anchor="t">
              <a:spAutoFit/>
            </a:bodyPr>
            <a:lstStyle/>
            <a:p>
              <a:pPr marL="0" lvl="0" indent="0">
                <a:lnSpc>
                  <a:spcPts val="3900"/>
                </a:lnSpc>
              </a:pPr>
              <a:r>
                <a:rPr lang="en-US" sz="3000" spc="-89">
                  <a:solidFill>
                    <a:srgbClr val="328048"/>
                  </a:solidFill>
                  <a:latin typeface="Public Sans Bold"/>
                </a:rPr>
                <a:t>Terrence Barkley</a:t>
              </a:r>
            </a:p>
          </p:txBody>
        </p:sp>
        <p:sp>
          <p:nvSpPr>
            <p:cNvPr id="10" name="TextBox 10"/>
            <p:cNvSpPr txBox="1"/>
            <p:nvPr/>
          </p:nvSpPr>
          <p:spPr>
            <a:xfrm>
              <a:off x="0" y="805846"/>
              <a:ext cx="4055018" cy="459317"/>
            </a:xfrm>
            <a:prstGeom prst="rect">
              <a:avLst/>
            </a:prstGeom>
          </p:spPr>
          <p:txBody>
            <a:bodyPr lIns="0" tIns="0" rIns="0" bIns="0" rtlCol="0" anchor="t">
              <a:spAutoFit/>
            </a:bodyPr>
            <a:lstStyle/>
            <a:p>
              <a:pPr marL="0" lvl="0" indent="0" algn="l">
                <a:lnSpc>
                  <a:spcPts val="2800"/>
                </a:lnSpc>
                <a:spcBef>
                  <a:spcPct val="0"/>
                </a:spcBef>
              </a:pPr>
              <a:r>
                <a:rPr lang="en-US" sz="2000">
                  <a:solidFill>
                    <a:srgbClr val="141414"/>
                  </a:solidFill>
                  <a:latin typeface="Public Sans"/>
                </a:rPr>
                <a:t>Marketing Specialist</a:t>
              </a:r>
            </a:p>
          </p:txBody>
        </p:sp>
      </p:grpSp>
      <p:grpSp>
        <p:nvGrpSpPr>
          <p:cNvPr id="11" name="Group 11"/>
          <p:cNvGrpSpPr/>
          <p:nvPr/>
        </p:nvGrpSpPr>
        <p:grpSpPr>
          <a:xfrm>
            <a:off x="14218036" y="7771947"/>
            <a:ext cx="3041264" cy="948872"/>
            <a:chOff x="0" y="0"/>
            <a:chExt cx="4055018" cy="1265163"/>
          </a:xfrm>
        </p:grpSpPr>
        <p:sp>
          <p:nvSpPr>
            <p:cNvPr id="12" name="TextBox 12"/>
            <p:cNvSpPr txBox="1"/>
            <p:nvPr/>
          </p:nvSpPr>
          <p:spPr>
            <a:xfrm>
              <a:off x="0" y="-47625"/>
              <a:ext cx="4055018" cy="657225"/>
            </a:xfrm>
            <a:prstGeom prst="rect">
              <a:avLst/>
            </a:prstGeom>
          </p:spPr>
          <p:txBody>
            <a:bodyPr lIns="0" tIns="0" rIns="0" bIns="0" rtlCol="0" anchor="t">
              <a:spAutoFit/>
            </a:bodyPr>
            <a:lstStyle/>
            <a:p>
              <a:pPr marL="0" lvl="0" indent="0">
                <a:lnSpc>
                  <a:spcPts val="3900"/>
                </a:lnSpc>
              </a:pPr>
              <a:r>
                <a:rPr lang="en-US" sz="3000" spc="-89">
                  <a:solidFill>
                    <a:srgbClr val="328048"/>
                  </a:solidFill>
                  <a:latin typeface="Public Sans Bold"/>
                </a:rPr>
                <a:t>Christina Lightly</a:t>
              </a:r>
            </a:p>
          </p:txBody>
        </p:sp>
        <p:sp>
          <p:nvSpPr>
            <p:cNvPr id="13" name="TextBox 13"/>
            <p:cNvSpPr txBox="1"/>
            <p:nvPr/>
          </p:nvSpPr>
          <p:spPr>
            <a:xfrm>
              <a:off x="0" y="805846"/>
              <a:ext cx="4055018" cy="459317"/>
            </a:xfrm>
            <a:prstGeom prst="rect">
              <a:avLst/>
            </a:prstGeom>
          </p:spPr>
          <p:txBody>
            <a:bodyPr lIns="0" tIns="0" rIns="0" bIns="0" rtlCol="0" anchor="t">
              <a:spAutoFit/>
            </a:bodyPr>
            <a:lstStyle/>
            <a:p>
              <a:pPr marL="0" lvl="0" indent="0" algn="l">
                <a:lnSpc>
                  <a:spcPts val="2800"/>
                </a:lnSpc>
                <a:spcBef>
                  <a:spcPct val="0"/>
                </a:spcBef>
              </a:pPr>
              <a:r>
                <a:rPr lang="en-US" sz="2000">
                  <a:solidFill>
                    <a:srgbClr val="141414"/>
                  </a:solidFill>
                  <a:latin typeface="Public Sans"/>
                </a:rPr>
                <a:t>Creative Director</a:t>
              </a:r>
            </a:p>
          </p:txBody>
        </p:sp>
      </p:grpSp>
      <p:pic>
        <p:nvPicPr>
          <p:cNvPr id="14"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68079" y="1371600"/>
            <a:ext cx="3041264" cy="5810250"/>
          </a:xfrm>
          <a:prstGeom prst="rect">
            <a:avLst/>
          </a:prstGeom>
        </p:spPr>
      </p:pic>
      <p:pic>
        <p:nvPicPr>
          <p:cNvPr id="15" name="Picture 1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443058" y="1371600"/>
            <a:ext cx="3041264" cy="5810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5096" y="3381857"/>
            <a:ext cx="5024025" cy="3523286"/>
            <a:chOff x="0" y="0"/>
            <a:chExt cx="6698699" cy="4697714"/>
          </a:xfrm>
        </p:grpSpPr>
        <p:sp>
          <p:nvSpPr>
            <p:cNvPr id="3" name="TextBox 3"/>
            <p:cNvSpPr txBox="1"/>
            <p:nvPr/>
          </p:nvSpPr>
          <p:spPr>
            <a:xfrm>
              <a:off x="0" y="-19050"/>
              <a:ext cx="6698699" cy="3270250"/>
            </a:xfrm>
            <a:prstGeom prst="rect">
              <a:avLst/>
            </a:prstGeom>
          </p:spPr>
          <p:txBody>
            <a:bodyPr lIns="0" tIns="0" rIns="0" bIns="0" rtlCol="0" anchor="t">
              <a:spAutoFit/>
            </a:bodyPr>
            <a:lstStyle/>
            <a:p>
              <a:pPr marL="0" lvl="0" indent="0">
                <a:lnSpc>
                  <a:spcPts val="9600"/>
                </a:lnSpc>
                <a:spcBef>
                  <a:spcPct val="0"/>
                </a:spcBef>
              </a:pPr>
              <a:r>
                <a:rPr lang="en-US" sz="8000" spc="-240">
                  <a:solidFill>
                    <a:srgbClr val="141414"/>
                  </a:solidFill>
                  <a:latin typeface="Public Sans Bold"/>
                </a:rPr>
                <a:t>Free </a:t>
              </a:r>
              <a:r>
                <a:rPr lang="en-US" sz="8000" spc="-240">
                  <a:solidFill>
                    <a:srgbClr val="328048"/>
                  </a:solidFill>
                  <a:latin typeface="Public Sans Bold"/>
                </a:rPr>
                <a:t>Resources</a:t>
              </a:r>
            </a:p>
          </p:txBody>
        </p:sp>
        <p:sp>
          <p:nvSpPr>
            <p:cNvPr id="4" name="TextBox 4"/>
            <p:cNvSpPr txBox="1"/>
            <p:nvPr/>
          </p:nvSpPr>
          <p:spPr>
            <a:xfrm>
              <a:off x="0" y="3768498"/>
              <a:ext cx="6698699" cy="929217"/>
            </a:xfrm>
            <a:prstGeom prst="rect">
              <a:avLst/>
            </a:prstGeom>
          </p:spPr>
          <p:txBody>
            <a:bodyPr lIns="0" tIns="0" rIns="0" bIns="0" rtlCol="0" anchor="t">
              <a:spAutoFit/>
            </a:bodyPr>
            <a:lstStyle/>
            <a:p>
              <a:pPr>
                <a:lnSpc>
                  <a:spcPts val="2800"/>
                </a:lnSpc>
              </a:pPr>
              <a:r>
                <a:rPr lang="en-US" sz="2000">
                  <a:solidFill>
                    <a:srgbClr val="141414"/>
                  </a:solidFill>
                  <a:latin typeface="Public Sans"/>
                </a:rPr>
                <a:t>Use these free recolorable icons</a:t>
              </a:r>
            </a:p>
            <a:p>
              <a:pPr marL="0" lvl="0" indent="0" algn="l">
                <a:lnSpc>
                  <a:spcPts val="2800"/>
                </a:lnSpc>
                <a:spcBef>
                  <a:spcPct val="0"/>
                </a:spcBef>
              </a:pPr>
              <a:r>
                <a:rPr lang="en-US" sz="1200">
                  <a:solidFill>
                    <a:srgbClr val="141414"/>
                  </a:solidFill>
                  <a:latin typeface="Public Sans"/>
                </a:rPr>
                <a:t>and illustrations in your Canva design</a:t>
              </a:r>
            </a:p>
          </p:txBody>
        </p:sp>
      </p:grpSp>
      <p:pic>
        <p:nvPicPr>
          <p:cNvPr id="5" name="Picture 5"/>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476377" y="1486704"/>
            <a:ext cx="684494" cy="494080"/>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0111625" y="1377139"/>
            <a:ext cx="543337" cy="713211"/>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1610468" y="1431921"/>
            <a:ext cx="615965" cy="603646"/>
          </a:xfrm>
          <a:prstGeom prst="rect">
            <a:avLst/>
          </a:prstGeom>
        </p:spPr>
      </p:pic>
      <p:pic>
        <p:nvPicPr>
          <p:cNvPr id="8" name="Picture 8"/>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4860472" y="1377139"/>
            <a:ext cx="475906" cy="713211"/>
          </a:xfrm>
          <a:prstGeom prst="rect">
            <a:avLst/>
          </a:prstGeom>
        </p:spPr>
      </p:pic>
      <p:pic>
        <p:nvPicPr>
          <p:cNvPr id="9" name="Picture 9"/>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13221318" y="1427732"/>
            <a:ext cx="579754" cy="612024"/>
          </a:xfrm>
          <a:prstGeom prst="rect">
            <a:avLst/>
          </a:prstGeom>
        </p:spPr>
      </p:pic>
      <p:pic>
        <p:nvPicPr>
          <p:cNvPr id="10" name="Picture 10"/>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16351546" y="1377139"/>
            <a:ext cx="635406" cy="713211"/>
          </a:xfrm>
          <a:prstGeom prst="rect">
            <a:avLst/>
          </a:prstGeom>
        </p:spPr>
      </p:pic>
      <p:pic>
        <p:nvPicPr>
          <p:cNvPr id="11" name="Picture 11"/>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8470209" y="8284525"/>
            <a:ext cx="690662" cy="537461"/>
          </a:xfrm>
          <a:prstGeom prst="rect">
            <a:avLst/>
          </a:prstGeom>
        </p:spPr>
      </p:pic>
      <p:pic>
        <p:nvPicPr>
          <p:cNvPr id="12" name="Picture 12"/>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p:blipFill>
        <p:spPr>
          <a:xfrm>
            <a:off x="10240651" y="8196650"/>
            <a:ext cx="285285" cy="713211"/>
          </a:xfrm>
          <a:prstGeom prst="rect">
            <a:avLst/>
          </a:prstGeom>
        </p:spPr>
      </p:pic>
      <p:pic>
        <p:nvPicPr>
          <p:cNvPr id="13" name="Picture 13"/>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a:off x="11551734" y="8302555"/>
            <a:ext cx="733433" cy="501401"/>
          </a:xfrm>
          <a:prstGeom prst="rect">
            <a:avLst/>
          </a:prstGeom>
        </p:spPr>
      </p:pic>
      <p:pic>
        <p:nvPicPr>
          <p:cNvPr id="14" name="Picture 14"/>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14794847" y="8251333"/>
            <a:ext cx="607157" cy="603845"/>
          </a:xfrm>
          <a:prstGeom prst="rect">
            <a:avLst/>
          </a:prstGeom>
        </p:spPr>
      </p:pic>
      <p:pic>
        <p:nvPicPr>
          <p:cNvPr id="15" name="Picture 15"/>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13380872" y="8196650"/>
            <a:ext cx="260646" cy="713211"/>
          </a:xfrm>
          <a:prstGeom prst="rect">
            <a:avLst/>
          </a:prstGeom>
        </p:spPr>
      </p:pic>
      <p:pic>
        <p:nvPicPr>
          <p:cNvPr id="16" name="Picture 16"/>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a:fillRect/>
          </a:stretch>
        </p:blipFill>
        <p:spPr>
          <a:xfrm>
            <a:off x="16351546" y="8247683"/>
            <a:ext cx="635406" cy="611145"/>
          </a:xfrm>
          <a:prstGeom prst="rect">
            <a:avLst/>
          </a:prstGeom>
        </p:spPr>
      </p:pic>
      <p:pic>
        <p:nvPicPr>
          <p:cNvPr id="17" name="Picture 17"/>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a:fillRect/>
          </a:stretch>
        </p:blipFill>
        <p:spPr>
          <a:xfrm>
            <a:off x="8613090" y="6491772"/>
            <a:ext cx="411069" cy="713211"/>
          </a:xfrm>
          <a:prstGeom prst="rect">
            <a:avLst/>
          </a:prstGeom>
        </p:spPr>
      </p:pic>
      <p:pic>
        <p:nvPicPr>
          <p:cNvPr id="18" name="Picture 18"/>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a:fillRect/>
          </a:stretch>
        </p:blipFill>
        <p:spPr>
          <a:xfrm>
            <a:off x="10134318" y="6491772"/>
            <a:ext cx="497951" cy="713211"/>
          </a:xfrm>
          <a:prstGeom prst="rect">
            <a:avLst/>
          </a:prstGeom>
        </p:spPr>
      </p:pic>
      <p:pic>
        <p:nvPicPr>
          <p:cNvPr id="19" name="Picture 19"/>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a:fillRect/>
          </a:stretch>
        </p:blipFill>
        <p:spPr>
          <a:xfrm>
            <a:off x="11650672" y="6491772"/>
            <a:ext cx="535557" cy="713211"/>
          </a:xfrm>
          <a:prstGeom prst="rect">
            <a:avLst/>
          </a:prstGeom>
        </p:spPr>
      </p:pic>
      <p:pic>
        <p:nvPicPr>
          <p:cNvPr id="20" name="Picture 20"/>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a:fillRect/>
          </a:stretch>
        </p:blipFill>
        <p:spPr>
          <a:xfrm>
            <a:off x="14823515" y="6491772"/>
            <a:ext cx="549821" cy="713211"/>
          </a:xfrm>
          <a:prstGeom prst="rect">
            <a:avLst/>
          </a:prstGeom>
        </p:spPr>
      </p:pic>
      <p:pic>
        <p:nvPicPr>
          <p:cNvPr id="21" name="Picture 21"/>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a:fillRect/>
          </a:stretch>
        </p:blipFill>
        <p:spPr>
          <a:xfrm>
            <a:off x="13354288" y="6491772"/>
            <a:ext cx="313813" cy="713211"/>
          </a:xfrm>
          <a:prstGeom prst="rect">
            <a:avLst/>
          </a:prstGeom>
        </p:spPr>
      </p:pic>
      <p:pic>
        <p:nvPicPr>
          <p:cNvPr id="22" name="Picture 22"/>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a:fillRect/>
          </a:stretch>
        </p:blipFill>
        <p:spPr>
          <a:xfrm>
            <a:off x="16391450" y="6570578"/>
            <a:ext cx="555599" cy="555599"/>
          </a:xfrm>
          <a:prstGeom prst="rect">
            <a:avLst/>
          </a:prstGeom>
        </p:spPr>
      </p:pic>
      <p:pic>
        <p:nvPicPr>
          <p:cNvPr id="23" name="Picture 23"/>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rcRect/>
          <a:stretch>
            <a:fillRect/>
          </a:stretch>
        </p:blipFill>
        <p:spPr>
          <a:xfrm>
            <a:off x="8497003" y="4830066"/>
            <a:ext cx="643242" cy="626869"/>
          </a:xfrm>
          <a:prstGeom prst="rect">
            <a:avLst/>
          </a:prstGeom>
        </p:spPr>
      </p:pic>
      <p:pic>
        <p:nvPicPr>
          <p:cNvPr id="24" name="Picture 24"/>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a:fillRect/>
          </a:stretch>
        </p:blipFill>
        <p:spPr>
          <a:xfrm>
            <a:off x="10121350" y="4786894"/>
            <a:ext cx="523886" cy="713211"/>
          </a:xfrm>
          <a:prstGeom prst="rect">
            <a:avLst/>
          </a:prstGeom>
        </p:spPr>
      </p:pic>
      <p:pic>
        <p:nvPicPr>
          <p:cNvPr id="25" name="Picture 25"/>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a:fillRect/>
          </a:stretch>
        </p:blipFill>
        <p:spPr>
          <a:xfrm>
            <a:off x="11601396" y="4786894"/>
            <a:ext cx="634110" cy="713211"/>
          </a:xfrm>
          <a:prstGeom prst="rect">
            <a:avLst/>
          </a:prstGeom>
        </p:spPr>
      </p:pic>
      <p:pic>
        <p:nvPicPr>
          <p:cNvPr id="26" name="Picture 26"/>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a:fillRect/>
          </a:stretch>
        </p:blipFill>
        <p:spPr>
          <a:xfrm>
            <a:off x="14819625" y="4786894"/>
            <a:ext cx="557602" cy="713211"/>
          </a:xfrm>
          <a:prstGeom prst="rect">
            <a:avLst/>
          </a:prstGeom>
        </p:spPr>
      </p:pic>
      <p:pic>
        <p:nvPicPr>
          <p:cNvPr id="27" name="Picture 27"/>
          <p:cNvPicPr>
            <a:picLocks noChangeAspect="1"/>
          </p:cNvPicPr>
          <p:nvPr/>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rcRect/>
          <a:stretch>
            <a:fillRect/>
          </a:stretch>
        </p:blipFill>
        <p:spPr>
          <a:xfrm>
            <a:off x="13141134" y="4844760"/>
            <a:ext cx="740123" cy="597481"/>
          </a:xfrm>
          <a:prstGeom prst="rect">
            <a:avLst/>
          </a:prstGeom>
        </p:spPr>
      </p:pic>
      <p:pic>
        <p:nvPicPr>
          <p:cNvPr id="28" name="Picture 28"/>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rcRect/>
          <a:stretch>
            <a:fillRect/>
          </a:stretch>
        </p:blipFill>
        <p:spPr>
          <a:xfrm>
            <a:off x="16315595" y="4892727"/>
            <a:ext cx="707310" cy="501547"/>
          </a:xfrm>
          <a:prstGeom prst="rect">
            <a:avLst/>
          </a:prstGeom>
        </p:spPr>
      </p:pic>
      <p:pic>
        <p:nvPicPr>
          <p:cNvPr id="29" name="Picture 29"/>
          <p:cNvPicPr>
            <a:picLocks noChangeAspect="1"/>
          </p:cNvPicPr>
          <p:nvPr/>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rcRect/>
          <a:stretch>
            <a:fillRect/>
          </a:stretch>
        </p:blipFill>
        <p:spPr>
          <a:xfrm>
            <a:off x="8422396" y="3082016"/>
            <a:ext cx="792457" cy="713211"/>
          </a:xfrm>
          <a:prstGeom prst="rect">
            <a:avLst/>
          </a:prstGeom>
        </p:spPr>
      </p:pic>
      <p:pic>
        <p:nvPicPr>
          <p:cNvPr id="30" name="Picture 30"/>
          <p:cNvPicPr>
            <a:picLocks noChangeAspect="1"/>
          </p:cNvPicPr>
          <p:nvPr/>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rcRect/>
          <a:stretch>
            <a:fillRect/>
          </a:stretch>
        </p:blipFill>
        <p:spPr>
          <a:xfrm>
            <a:off x="10070819" y="3117387"/>
            <a:ext cx="624949" cy="642471"/>
          </a:xfrm>
          <a:prstGeom prst="rect">
            <a:avLst/>
          </a:prstGeom>
        </p:spPr>
      </p:pic>
      <p:pic>
        <p:nvPicPr>
          <p:cNvPr id="31" name="Picture 31"/>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rcRect/>
          <a:stretch>
            <a:fillRect/>
          </a:stretch>
        </p:blipFill>
        <p:spPr>
          <a:xfrm>
            <a:off x="11586970" y="3117387"/>
            <a:ext cx="662962" cy="642471"/>
          </a:xfrm>
          <a:prstGeom prst="rect">
            <a:avLst/>
          </a:prstGeom>
        </p:spPr>
      </p:pic>
      <p:pic>
        <p:nvPicPr>
          <p:cNvPr id="32" name="Picture 32"/>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rcRect/>
          <a:stretch>
            <a:fillRect/>
          </a:stretch>
        </p:blipFill>
        <p:spPr>
          <a:xfrm>
            <a:off x="14737223" y="3082016"/>
            <a:ext cx="722406" cy="713211"/>
          </a:xfrm>
          <a:prstGeom prst="rect">
            <a:avLst/>
          </a:prstGeom>
        </p:spPr>
      </p:pic>
      <p:pic>
        <p:nvPicPr>
          <p:cNvPr id="33" name="Picture 33"/>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rcRect/>
          <a:stretch>
            <a:fillRect/>
          </a:stretch>
        </p:blipFill>
        <p:spPr>
          <a:xfrm>
            <a:off x="13244065" y="3082016"/>
            <a:ext cx="534260" cy="713211"/>
          </a:xfrm>
          <a:prstGeom prst="rect">
            <a:avLst/>
          </a:prstGeom>
        </p:spPr>
      </p:pic>
      <p:pic>
        <p:nvPicPr>
          <p:cNvPr id="34" name="Picture 34"/>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a:fillRect/>
          </a:stretch>
        </p:blipFill>
        <p:spPr>
          <a:xfrm>
            <a:off x="16435186" y="3082016"/>
            <a:ext cx="468126" cy="713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5031" y="3762375"/>
            <a:ext cx="5232677" cy="2752725"/>
          </a:xfrm>
          <a:prstGeom prst="rect">
            <a:avLst/>
          </a:prstGeom>
        </p:spPr>
        <p:txBody>
          <a:bodyPr lIns="0" tIns="0" rIns="0" bIns="0" rtlCol="0" anchor="t">
            <a:spAutoFit/>
          </a:bodyPr>
          <a:lstStyle/>
          <a:p>
            <a:pPr marL="0" lvl="0" indent="0">
              <a:lnSpc>
                <a:spcPts val="10800"/>
              </a:lnSpc>
            </a:pPr>
            <a:r>
              <a:rPr lang="en-US" sz="9000" spc="-270">
                <a:solidFill>
                  <a:srgbClr val="141414"/>
                </a:solidFill>
                <a:latin typeface="Public Sans Bold"/>
              </a:rPr>
              <a:t>Historical Facts </a:t>
            </a:r>
          </a:p>
        </p:txBody>
      </p:sp>
      <p:grpSp>
        <p:nvGrpSpPr>
          <p:cNvPr id="3" name="Group 3"/>
          <p:cNvGrpSpPr/>
          <p:nvPr/>
        </p:nvGrpSpPr>
        <p:grpSpPr>
          <a:xfrm>
            <a:off x="8591748" y="500539"/>
            <a:ext cx="8082833" cy="1056323"/>
            <a:chOff x="0" y="0"/>
            <a:chExt cx="10777111" cy="1408430"/>
          </a:xfrm>
        </p:grpSpPr>
        <p:grpSp>
          <p:nvGrpSpPr>
            <p:cNvPr id="4" name="Group 4"/>
            <p:cNvGrpSpPr/>
            <p:nvPr/>
          </p:nvGrpSpPr>
          <p:grpSpPr>
            <a:xfrm>
              <a:off x="0" y="0"/>
              <a:ext cx="2413000" cy="930487"/>
              <a:chOff x="0" y="0"/>
              <a:chExt cx="9324079" cy="3595496"/>
            </a:xfrm>
          </p:grpSpPr>
          <p:sp>
            <p:nvSpPr>
              <p:cNvPr id="5" name="Freeform 5"/>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6" name="TextBox 6"/>
            <p:cNvSpPr txBox="1"/>
            <p:nvPr/>
          </p:nvSpPr>
          <p:spPr>
            <a:xfrm>
              <a:off x="389742" y="175260"/>
              <a:ext cx="1633517" cy="5418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1920</a:t>
              </a:r>
            </a:p>
          </p:txBody>
        </p:sp>
        <p:sp>
          <p:nvSpPr>
            <p:cNvPr id="7" name="AutoShape 7"/>
            <p:cNvSpPr/>
            <p:nvPr/>
          </p:nvSpPr>
          <p:spPr>
            <a:xfrm>
              <a:off x="2891241" y="458714"/>
              <a:ext cx="1338103" cy="13059"/>
            </a:xfrm>
            <a:prstGeom prst="rect">
              <a:avLst/>
            </a:prstGeom>
            <a:solidFill>
              <a:srgbClr val="141414"/>
            </a:solidFill>
          </p:spPr>
        </p:sp>
        <p:sp>
          <p:nvSpPr>
            <p:cNvPr id="8" name="TextBox 8"/>
            <p:cNvSpPr txBox="1"/>
            <p:nvPr/>
          </p:nvSpPr>
          <p:spPr>
            <a:xfrm>
              <a:off x="4707584" y="115782"/>
              <a:ext cx="6069527" cy="12926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14% of all farms are black operated</a:t>
              </a:r>
            </a:p>
          </p:txBody>
        </p:sp>
      </p:grpSp>
      <p:grpSp>
        <p:nvGrpSpPr>
          <p:cNvPr id="9" name="Group 9"/>
          <p:cNvGrpSpPr/>
          <p:nvPr/>
        </p:nvGrpSpPr>
        <p:grpSpPr>
          <a:xfrm>
            <a:off x="8591748" y="1957514"/>
            <a:ext cx="7894368" cy="2482946"/>
            <a:chOff x="0" y="0"/>
            <a:chExt cx="10525824" cy="3310595"/>
          </a:xfrm>
        </p:grpSpPr>
        <p:grpSp>
          <p:nvGrpSpPr>
            <p:cNvPr id="10" name="Group 10"/>
            <p:cNvGrpSpPr/>
            <p:nvPr/>
          </p:nvGrpSpPr>
          <p:grpSpPr>
            <a:xfrm>
              <a:off x="0" y="0"/>
              <a:ext cx="2356737" cy="908791"/>
              <a:chOff x="0" y="0"/>
              <a:chExt cx="9324079" cy="3595496"/>
            </a:xfrm>
          </p:grpSpPr>
          <p:sp>
            <p:nvSpPr>
              <p:cNvPr id="11" name="Freeform 11"/>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12" name="TextBox 12"/>
            <p:cNvSpPr txBox="1"/>
            <p:nvPr/>
          </p:nvSpPr>
          <p:spPr>
            <a:xfrm>
              <a:off x="380654" y="179810"/>
              <a:ext cx="1595428" cy="520595"/>
            </a:xfrm>
            <a:prstGeom prst="rect">
              <a:avLst/>
            </a:prstGeom>
          </p:spPr>
          <p:txBody>
            <a:bodyPr lIns="0" tIns="0" rIns="0" bIns="0" rtlCol="0" anchor="t">
              <a:spAutoFit/>
            </a:bodyPr>
            <a:lstStyle/>
            <a:p>
              <a:pPr marL="0" lvl="0" indent="0">
                <a:lnSpc>
                  <a:spcPts val="3174"/>
                </a:lnSpc>
              </a:pPr>
              <a:r>
                <a:rPr lang="en-US" sz="2441" spc="-73">
                  <a:solidFill>
                    <a:srgbClr val="141414"/>
                  </a:solidFill>
                  <a:latin typeface="Public Sans Bold"/>
                </a:rPr>
                <a:t>1965</a:t>
              </a:r>
            </a:p>
          </p:txBody>
        </p:sp>
        <p:sp>
          <p:nvSpPr>
            <p:cNvPr id="13" name="AutoShape 13"/>
            <p:cNvSpPr/>
            <p:nvPr/>
          </p:nvSpPr>
          <p:spPr>
            <a:xfrm>
              <a:off x="2823827" y="448018"/>
              <a:ext cx="1306902" cy="12755"/>
            </a:xfrm>
            <a:prstGeom prst="rect">
              <a:avLst/>
            </a:prstGeom>
            <a:solidFill>
              <a:srgbClr val="141414"/>
            </a:solidFill>
          </p:spPr>
        </p:sp>
        <p:sp>
          <p:nvSpPr>
            <p:cNvPr id="14" name="TextBox 14"/>
            <p:cNvSpPr txBox="1"/>
            <p:nvPr/>
          </p:nvSpPr>
          <p:spPr>
            <a:xfrm>
              <a:off x="4597819" y="111527"/>
              <a:ext cx="5928005" cy="3199068"/>
            </a:xfrm>
            <a:prstGeom prst="rect">
              <a:avLst/>
            </a:prstGeom>
          </p:spPr>
          <p:txBody>
            <a:bodyPr lIns="0" tIns="0" rIns="0" bIns="0" rtlCol="0" anchor="t">
              <a:spAutoFit/>
            </a:bodyPr>
            <a:lstStyle/>
            <a:p>
              <a:pPr>
                <a:lnSpc>
                  <a:spcPts val="3828"/>
                </a:lnSpc>
                <a:spcBef>
                  <a:spcPct val="0"/>
                </a:spcBef>
              </a:pPr>
              <a:r>
                <a:rPr lang="en-US" sz="2734">
                  <a:solidFill>
                    <a:srgbClr val="141414"/>
                  </a:solidFill>
                  <a:latin typeface="Public Sans"/>
                </a:rPr>
                <a:t>Commission on Civil Rights finds USDA discriminated against minorities in loan and conservation payments. </a:t>
              </a:r>
            </a:p>
          </p:txBody>
        </p:sp>
      </p:grpSp>
      <p:grpSp>
        <p:nvGrpSpPr>
          <p:cNvPr id="15" name="Group 15"/>
          <p:cNvGrpSpPr/>
          <p:nvPr/>
        </p:nvGrpSpPr>
        <p:grpSpPr>
          <a:xfrm>
            <a:off x="8591748" y="4545544"/>
            <a:ext cx="8347002" cy="3939111"/>
            <a:chOff x="0" y="0"/>
            <a:chExt cx="11129336" cy="5252149"/>
          </a:xfrm>
        </p:grpSpPr>
        <p:grpSp>
          <p:nvGrpSpPr>
            <p:cNvPr id="16" name="Group 16"/>
            <p:cNvGrpSpPr/>
            <p:nvPr/>
          </p:nvGrpSpPr>
          <p:grpSpPr>
            <a:xfrm>
              <a:off x="0" y="0"/>
              <a:ext cx="2491863" cy="960897"/>
              <a:chOff x="0" y="0"/>
              <a:chExt cx="9324079" cy="3595496"/>
            </a:xfrm>
          </p:grpSpPr>
          <p:sp>
            <p:nvSpPr>
              <p:cNvPr id="17" name="Freeform 17"/>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18" name="TextBox 18"/>
            <p:cNvSpPr txBox="1"/>
            <p:nvPr/>
          </p:nvSpPr>
          <p:spPr>
            <a:xfrm>
              <a:off x="402480" y="182233"/>
              <a:ext cx="1686904" cy="5069915"/>
            </a:xfrm>
            <a:prstGeom prst="rect">
              <a:avLst/>
            </a:prstGeom>
          </p:spPr>
          <p:txBody>
            <a:bodyPr lIns="0" tIns="0" rIns="0" bIns="0" rtlCol="0" anchor="t">
              <a:spAutoFit/>
            </a:bodyPr>
            <a:lstStyle/>
            <a:p>
              <a:pPr>
                <a:lnSpc>
                  <a:spcPts val="3356"/>
                </a:lnSpc>
              </a:pPr>
              <a:r>
                <a:rPr lang="en-US" sz="2581" spc="-77">
                  <a:solidFill>
                    <a:srgbClr val="141414"/>
                  </a:solidFill>
                  <a:latin typeface="Public Sans Bold"/>
                </a:rPr>
                <a:t>1965, 1967, 1970,</a:t>
              </a:r>
            </a:p>
            <a:p>
              <a:pPr marL="0" lvl="0" indent="0">
                <a:lnSpc>
                  <a:spcPts val="3356"/>
                </a:lnSpc>
              </a:pPr>
              <a:r>
                <a:rPr lang="en-US" sz="2581" spc="-77">
                  <a:solidFill>
                    <a:srgbClr val="141414"/>
                  </a:solidFill>
                  <a:latin typeface="Public Sans Bold"/>
                </a:rPr>
                <a:t>1981,  1982, 1990, 1995, 1996, 1999 </a:t>
              </a:r>
            </a:p>
          </p:txBody>
        </p:sp>
        <p:sp>
          <p:nvSpPr>
            <p:cNvPr id="19" name="AutoShape 19"/>
            <p:cNvSpPr/>
            <p:nvPr/>
          </p:nvSpPr>
          <p:spPr>
            <a:xfrm>
              <a:off x="2985735" y="473706"/>
              <a:ext cx="1381835" cy="13486"/>
            </a:xfrm>
            <a:prstGeom prst="rect">
              <a:avLst/>
            </a:prstGeom>
            <a:solidFill>
              <a:srgbClr val="141414"/>
            </a:solidFill>
          </p:spPr>
        </p:sp>
        <p:sp>
          <p:nvSpPr>
            <p:cNvPr id="20" name="TextBox 20"/>
            <p:cNvSpPr txBox="1"/>
            <p:nvPr/>
          </p:nvSpPr>
          <p:spPr>
            <a:xfrm>
              <a:off x="4861441" y="121745"/>
              <a:ext cx="6267895" cy="3378667"/>
            </a:xfrm>
            <a:prstGeom prst="rect">
              <a:avLst/>
            </a:prstGeom>
          </p:spPr>
          <p:txBody>
            <a:bodyPr lIns="0" tIns="0" rIns="0" bIns="0" rtlCol="0" anchor="t">
              <a:spAutoFit/>
            </a:bodyPr>
            <a:lstStyle/>
            <a:p>
              <a:pPr>
                <a:lnSpc>
                  <a:spcPts val="4048"/>
                </a:lnSpc>
                <a:spcBef>
                  <a:spcPct val="0"/>
                </a:spcBef>
              </a:pPr>
              <a:r>
                <a:rPr lang="en-US" sz="2891">
                  <a:solidFill>
                    <a:srgbClr val="141414"/>
                  </a:solidFill>
                  <a:latin typeface="Public Sans"/>
                </a:rPr>
                <a:t>Reports detailing active discrimination, lack of response, and decline of minority producers at the hands of USDA.</a:t>
              </a:r>
            </a:p>
          </p:txBody>
        </p:sp>
      </p:grpSp>
      <p:grpSp>
        <p:nvGrpSpPr>
          <p:cNvPr id="21" name="Group 21"/>
          <p:cNvGrpSpPr/>
          <p:nvPr/>
        </p:nvGrpSpPr>
        <p:grpSpPr>
          <a:xfrm>
            <a:off x="8723832" y="8626670"/>
            <a:ext cx="8082833" cy="1551623"/>
            <a:chOff x="0" y="0"/>
            <a:chExt cx="10777111" cy="2068830"/>
          </a:xfrm>
        </p:grpSpPr>
        <p:grpSp>
          <p:nvGrpSpPr>
            <p:cNvPr id="22" name="Group 22"/>
            <p:cNvGrpSpPr/>
            <p:nvPr/>
          </p:nvGrpSpPr>
          <p:grpSpPr>
            <a:xfrm>
              <a:off x="0" y="0"/>
              <a:ext cx="2413000" cy="930487"/>
              <a:chOff x="0" y="0"/>
              <a:chExt cx="9324079" cy="3595496"/>
            </a:xfrm>
          </p:grpSpPr>
          <p:sp>
            <p:nvSpPr>
              <p:cNvPr id="23" name="Freeform 23"/>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24" name="TextBox 24"/>
            <p:cNvSpPr txBox="1"/>
            <p:nvPr/>
          </p:nvSpPr>
          <p:spPr>
            <a:xfrm>
              <a:off x="389742" y="175260"/>
              <a:ext cx="1633517" cy="10879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1910 - 1997</a:t>
              </a:r>
            </a:p>
          </p:txBody>
        </p:sp>
        <p:sp>
          <p:nvSpPr>
            <p:cNvPr id="25" name="AutoShape 25"/>
            <p:cNvSpPr/>
            <p:nvPr/>
          </p:nvSpPr>
          <p:spPr>
            <a:xfrm>
              <a:off x="2891241" y="458714"/>
              <a:ext cx="1338103" cy="13059"/>
            </a:xfrm>
            <a:prstGeom prst="rect">
              <a:avLst/>
            </a:prstGeom>
            <a:solidFill>
              <a:srgbClr val="141414"/>
            </a:solidFill>
          </p:spPr>
        </p:sp>
        <p:sp>
          <p:nvSpPr>
            <p:cNvPr id="26" name="TextBox 26"/>
            <p:cNvSpPr txBox="1"/>
            <p:nvPr/>
          </p:nvSpPr>
          <p:spPr>
            <a:xfrm>
              <a:off x="4707584" y="115782"/>
              <a:ext cx="6069527" cy="19530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Black farmers lost 90% of the land they owned. White farmers lost 2%.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5031" y="3762375"/>
            <a:ext cx="5232677" cy="2752725"/>
          </a:xfrm>
          <a:prstGeom prst="rect">
            <a:avLst/>
          </a:prstGeom>
        </p:spPr>
        <p:txBody>
          <a:bodyPr lIns="0" tIns="0" rIns="0" bIns="0" rtlCol="0" anchor="t">
            <a:spAutoFit/>
          </a:bodyPr>
          <a:lstStyle/>
          <a:p>
            <a:pPr marL="0" lvl="0" indent="0">
              <a:lnSpc>
                <a:spcPts val="10800"/>
              </a:lnSpc>
            </a:pPr>
            <a:r>
              <a:rPr lang="en-US" sz="9000" spc="-270">
                <a:solidFill>
                  <a:srgbClr val="141414"/>
                </a:solidFill>
                <a:latin typeface="Public Sans Bold"/>
              </a:rPr>
              <a:t>Historical Facts </a:t>
            </a:r>
          </a:p>
        </p:txBody>
      </p:sp>
      <p:grpSp>
        <p:nvGrpSpPr>
          <p:cNvPr id="3" name="Group 3"/>
          <p:cNvGrpSpPr/>
          <p:nvPr/>
        </p:nvGrpSpPr>
        <p:grpSpPr>
          <a:xfrm>
            <a:off x="8568813" y="594771"/>
            <a:ext cx="8082833" cy="2046922"/>
            <a:chOff x="0" y="0"/>
            <a:chExt cx="10777111" cy="2729230"/>
          </a:xfrm>
        </p:grpSpPr>
        <p:grpSp>
          <p:nvGrpSpPr>
            <p:cNvPr id="4" name="Group 4"/>
            <p:cNvGrpSpPr/>
            <p:nvPr/>
          </p:nvGrpSpPr>
          <p:grpSpPr>
            <a:xfrm>
              <a:off x="0" y="0"/>
              <a:ext cx="2413000" cy="930487"/>
              <a:chOff x="0" y="0"/>
              <a:chExt cx="9324079" cy="3595496"/>
            </a:xfrm>
          </p:grpSpPr>
          <p:sp>
            <p:nvSpPr>
              <p:cNvPr id="5" name="Freeform 5"/>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6" name="TextBox 6"/>
            <p:cNvSpPr txBox="1"/>
            <p:nvPr/>
          </p:nvSpPr>
          <p:spPr>
            <a:xfrm>
              <a:off x="389742" y="175260"/>
              <a:ext cx="1633517" cy="10879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2001 - 2008</a:t>
              </a:r>
            </a:p>
          </p:txBody>
        </p:sp>
        <p:sp>
          <p:nvSpPr>
            <p:cNvPr id="7" name="AutoShape 7"/>
            <p:cNvSpPr/>
            <p:nvPr/>
          </p:nvSpPr>
          <p:spPr>
            <a:xfrm>
              <a:off x="2891241" y="458714"/>
              <a:ext cx="1338103" cy="13059"/>
            </a:xfrm>
            <a:prstGeom prst="rect">
              <a:avLst/>
            </a:prstGeom>
            <a:solidFill>
              <a:srgbClr val="141414"/>
            </a:solidFill>
          </p:spPr>
        </p:sp>
        <p:sp>
          <p:nvSpPr>
            <p:cNvPr id="8" name="TextBox 8"/>
            <p:cNvSpPr txBox="1"/>
            <p:nvPr/>
          </p:nvSpPr>
          <p:spPr>
            <a:xfrm>
              <a:off x="4707584" y="115782"/>
              <a:ext cx="6069527" cy="26134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14,000 complaints of discrimination are filed against USDA. USDA acts on 1 complaint. </a:t>
              </a:r>
            </a:p>
          </p:txBody>
        </p:sp>
      </p:grpSp>
      <p:grpSp>
        <p:nvGrpSpPr>
          <p:cNvPr id="9" name="Group 9"/>
          <p:cNvGrpSpPr/>
          <p:nvPr/>
        </p:nvGrpSpPr>
        <p:grpSpPr>
          <a:xfrm>
            <a:off x="8568813" y="7009010"/>
            <a:ext cx="8082833" cy="1056323"/>
            <a:chOff x="0" y="0"/>
            <a:chExt cx="10777111" cy="1408430"/>
          </a:xfrm>
        </p:grpSpPr>
        <p:grpSp>
          <p:nvGrpSpPr>
            <p:cNvPr id="10" name="Group 10"/>
            <p:cNvGrpSpPr/>
            <p:nvPr/>
          </p:nvGrpSpPr>
          <p:grpSpPr>
            <a:xfrm>
              <a:off x="0" y="0"/>
              <a:ext cx="2413000" cy="930487"/>
              <a:chOff x="0" y="0"/>
              <a:chExt cx="9324079" cy="3595496"/>
            </a:xfrm>
          </p:grpSpPr>
          <p:sp>
            <p:nvSpPr>
              <p:cNvPr id="11" name="Freeform 11"/>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12" name="TextBox 12"/>
            <p:cNvSpPr txBox="1"/>
            <p:nvPr/>
          </p:nvSpPr>
          <p:spPr>
            <a:xfrm>
              <a:off x="389742" y="175260"/>
              <a:ext cx="1633517" cy="5418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2020</a:t>
              </a:r>
            </a:p>
          </p:txBody>
        </p:sp>
        <p:sp>
          <p:nvSpPr>
            <p:cNvPr id="13" name="AutoShape 13"/>
            <p:cNvSpPr/>
            <p:nvPr/>
          </p:nvSpPr>
          <p:spPr>
            <a:xfrm>
              <a:off x="2891241" y="458714"/>
              <a:ext cx="1338103" cy="13059"/>
            </a:xfrm>
            <a:prstGeom prst="rect">
              <a:avLst/>
            </a:prstGeom>
            <a:solidFill>
              <a:srgbClr val="141414"/>
            </a:solidFill>
          </p:spPr>
        </p:sp>
        <p:sp>
          <p:nvSpPr>
            <p:cNvPr id="14" name="TextBox 14"/>
            <p:cNvSpPr txBox="1"/>
            <p:nvPr/>
          </p:nvSpPr>
          <p:spPr>
            <a:xfrm>
              <a:off x="4707584" y="115782"/>
              <a:ext cx="6069527" cy="12926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Minority producers receive 0.26% of the CFAP funds. </a:t>
              </a:r>
            </a:p>
          </p:txBody>
        </p:sp>
      </p:grpSp>
      <p:grpSp>
        <p:nvGrpSpPr>
          <p:cNvPr id="15" name="Group 15"/>
          <p:cNvGrpSpPr/>
          <p:nvPr/>
        </p:nvGrpSpPr>
        <p:grpSpPr>
          <a:xfrm>
            <a:off x="8568813" y="2842671"/>
            <a:ext cx="8082833" cy="697865"/>
            <a:chOff x="0" y="0"/>
            <a:chExt cx="10777111" cy="930487"/>
          </a:xfrm>
        </p:grpSpPr>
        <p:grpSp>
          <p:nvGrpSpPr>
            <p:cNvPr id="16" name="Group 16"/>
            <p:cNvGrpSpPr/>
            <p:nvPr/>
          </p:nvGrpSpPr>
          <p:grpSpPr>
            <a:xfrm>
              <a:off x="0" y="0"/>
              <a:ext cx="2413000" cy="930487"/>
              <a:chOff x="0" y="0"/>
              <a:chExt cx="9324079" cy="3595496"/>
            </a:xfrm>
          </p:grpSpPr>
          <p:sp>
            <p:nvSpPr>
              <p:cNvPr id="17" name="Freeform 17"/>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18" name="TextBox 18"/>
            <p:cNvSpPr txBox="1"/>
            <p:nvPr/>
          </p:nvSpPr>
          <p:spPr>
            <a:xfrm>
              <a:off x="389742" y="175260"/>
              <a:ext cx="1633517" cy="5418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2008 - </a:t>
              </a:r>
            </a:p>
          </p:txBody>
        </p:sp>
        <p:sp>
          <p:nvSpPr>
            <p:cNvPr id="19" name="AutoShape 19"/>
            <p:cNvSpPr/>
            <p:nvPr/>
          </p:nvSpPr>
          <p:spPr>
            <a:xfrm>
              <a:off x="2891241" y="458714"/>
              <a:ext cx="1338103" cy="13059"/>
            </a:xfrm>
            <a:prstGeom prst="rect">
              <a:avLst/>
            </a:prstGeom>
            <a:solidFill>
              <a:srgbClr val="141414"/>
            </a:solidFill>
          </p:spPr>
        </p:sp>
        <p:sp>
          <p:nvSpPr>
            <p:cNvPr id="20" name="TextBox 20"/>
            <p:cNvSpPr txBox="1"/>
            <p:nvPr/>
          </p:nvSpPr>
          <p:spPr>
            <a:xfrm>
              <a:off x="4707584" y="115782"/>
              <a:ext cx="6069527" cy="6322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Pigford II Settlement</a:t>
              </a:r>
            </a:p>
          </p:txBody>
        </p:sp>
      </p:grpSp>
      <p:grpSp>
        <p:nvGrpSpPr>
          <p:cNvPr id="21" name="Group 21"/>
          <p:cNvGrpSpPr/>
          <p:nvPr/>
        </p:nvGrpSpPr>
        <p:grpSpPr>
          <a:xfrm>
            <a:off x="8568813" y="4445635"/>
            <a:ext cx="8082833" cy="697865"/>
            <a:chOff x="0" y="0"/>
            <a:chExt cx="10777111" cy="930487"/>
          </a:xfrm>
        </p:grpSpPr>
        <p:grpSp>
          <p:nvGrpSpPr>
            <p:cNvPr id="22" name="Group 22"/>
            <p:cNvGrpSpPr/>
            <p:nvPr/>
          </p:nvGrpSpPr>
          <p:grpSpPr>
            <a:xfrm>
              <a:off x="0" y="0"/>
              <a:ext cx="2413000" cy="930487"/>
              <a:chOff x="0" y="0"/>
              <a:chExt cx="9324079" cy="3595496"/>
            </a:xfrm>
          </p:grpSpPr>
          <p:sp>
            <p:nvSpPr>
              <p:cNvPr id="23" name="Freeform 23"/>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24" name="TextBox 24"/>
            <p:cNvSpPr txBox="1"/>
            <p:nvPr/>
          </p:nvSpPr>
          <p:spPr>
            <a:xfrm>
              <a:off x="389742" y="175260"/>
              <a:ext cx="1633517" cy="5418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2011 - </a:t>
              </a:r>
            </a:p>
          </p:txBody>
        </p:sp>
        <p:sp>
          <p:nvSpPr>
            <p:cNvPr id="25" name="AutoShape 25"/>
            <p:cNvSpPr/>
            <p:nvPr/>
          </p:nvSpPr>
          <p:spPr>
            <a:xfrm>
              <a:off x="2891241" y="458714"/>
              <a:ext cx="1338103" cy="13059"/>
            </a:xfrm>
            <a:prstGeom prst="rect">
              <a:avLst/>
            </a:prstGeom>
            <a:solidFill>
              <a:srgbClr val="141414"/>
            </a:solidFill>
          </p:spPr>
        </p:sp>
        <p:sp>
          <p:nvSpPr>
            <p:cNvPr id="26" name="TextBox 26"/>
            <p:cNvSpPr txBox="1"/>
            <p:nvPr/>
          </p:nvSpPr>
          <p:spPr>
            <a:xfrm>
              <a:off x="4707584" y="115782"/>
              <a:ext cx="6069527" cy="6322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Keepseagle Settlement</a:t>
              </a:r>
            </a:p>
          </p:txBody>
        </p:sp>
      </p:grpSp>
      <p:grpSp>
        <p:nvGrpSpPr>
          <p:cNvPr id="27" name="Group 27"/>
          <p:cNvGrpSpPr/>
          <p:nvPr/>
        </p:nvGrpSpPr>
        <p:grpSpPr>
          <a:xfrm>
            <a:off x="8568813" y="5647243"/>
            <a:ext cx="8082833" cy="1056322"/>
            <a:chOff x="0" y="0"/>
            <a:chExt cx="10777111" cy="1408430"/>
          </a:xfrm>
        </p:grpSpPr>
        <p:grpSp>
          <p:nvGrpSpPr>
            <p:cNvPr id="28" name="Group 28"/>
            <p:cNvGrpSpPr/>
            <p:nvPr/>
          </p:nvGrpSpPr>
          <p:grpSpPr>
            <a:xfrm>
              <a:off x="0" y="0"/>
              <a:ext cx="2413000" cy="930487"/>
              <a:chOff x="0" y="0"/>
              <a:chExt cx="9324079" cy="3595496"/>
            </a:xfrm>
          </p:grpSpPr>
          <p:sp>
            <p:nvSpPr>
              <p:cNvPr id="29" name="Freeform 29"/>
              <p:cNvSpPr/>
              <p:nvPr/>
            </p:nvSpPr>
            <p:spPr>
              <a:xfrm>
                <a:off x="0" y="0"/>
                <a:ext cx="9324080" cy="3595496"/>
              </a:xfrm>
              <a:custGeom>
                <a:avLst/>
                <a:gdLst/>
                <a:ahLst/>
                <a:cxnLst/>
                <a:rect l="l" t="t" r="r" b="b"/>
                <a:pathLst>
                  <a:path w="9324080" h="3595496">
                    <a:moveTo>
                      <a:pt x="0" y="0"/>
                    </a:moveTo>
                    <a:lnTo>
                      <a:pt x="0" y="3595496"/>
                    </a:lnTo>
                    <a:lnTo>
                      <a:pt x="9324080" y="3595496"/>
                    </a:lnTo>
                    <a:lnTo>
                      <a:pt x="9324080" y="0"/>
                    </a:lnTo>
                    <a:lnTo>
                      <a:pt x="0" y="0"/>
                    </a:lnTo>
                    <a:close/>
                    <a:moveTo>
                      <a:pt x="9263119" y="3534536"/>
                    </a:moveTo>
                    <a:lnTo>
                      <a:pt x="59690" y="3534536"/>
                    </a:lnTo>
                    <a:lnTo>
                      <a:pt x="59690" y="59690"/>
                    </a:lnTo>
                    <a:lnTo>
                      <a:pt x="9263119" y="59690"/>
                    </a:lnTo>
                    <a:lnTo>
                      <a:pt x="9263119" y="3534536"/>
                    </a:lnTo>
                    <a:close/>
                  </a:path>
                </a:pathLst>
              </a:custGeom>
              <a:solidFill>
                <a:srgbClr val="141414"/>
              </a:solidFill>
            </p:spPr>
          </p:sp>
        </p:grpSp>
        <p:sp>
          <p:nvSpPr>
            <p:cNvPr id="30" name="TextBox 30"/>
            <p:cNvSpPr txBox="1"/>
            <p:nvPr/>
          </p:nvSpPr>
          <p:spPr>
            <a:xfrm>
              <a:off x="389742" y="175260"/>
              <a:ext cx="1633517" cy="541867"/>
            </a:xfrm>
            <a:prstGeom prst="rect">
              <a:avLst/>
            </a:prstGeom>
          </p:spPr>
          <p:txBody>
            <a:bodyPr lIns="0" tIns="0" rIns="0" bIns="0" rtlCol="0" anchor="t">
              <a:spAutoFit/>
            </a:bodyPr>
            <a:lstStyle/>
            <a:p>
              <a:pPr marL="0" lvl="0" indent="0">
                <a:lnSpc>
                  <a:spcPts val="3250"/>
                </a:lnSpc>
              </a:pPr>
              <a:r>
                <a:rPr lang="en-US" sz="2499" spc="-74">
                  <a:solidFill>
                    <a:srgbClr val="141414"/>
                  </a:solidFill>
                  <a:latin typeface="Public Sans Bold"/>
                </a:rPr>
                <a:t>2011 - </a:t>
              </a:r>
            </a:p>
          </p:txBody>
        </p:sp>
        <p:sp>
          <p:nvSpPr>
            <p:cNvPr id="31" name="AutoShape 31"/>
            <p:cNvSpPr/>
            <p:nvPr/>
          </p:nvSpPr>
          <p:spPr>
            <a:xfrm>
              <a:off x="2891241" y="458714"/>
              <a:ext cx="1338103" cy="13059"/>
            </a:xfrm>
            <a:prstGeom prst="rect">
              <a:avLst/>
            </a:prstGeom>
            <a:solidFill>
              <a:srgbClr val="141414"/>
            </a:solidFill>
          </p:spPr>
        </p:sp>
        <p:sp>
          <p:nvSpPr>
            <p:cNvPr id="32" name="TextBox 32"/>
            <p:cNvSpPr txBox="1"/>
            <p:nvPr/>
          </p:nvSpPr>
          <p:spPr>
            <a:xfrm>
              <a:off x="4707584" y="115782"/>
              <a:ext cx="6069527" cy="1292648"/>
            </a:xfrm>
            <a:prstGeom prst="rect">
              <a:avLst/>
            </a:prstGeom>
          </p:spPr>
          <p:txBody>
            <a:bodyPr lIns="0" tIns="0" rIns="0" bIns="0" rtlCol="0" anchor="t">
              <a:spAutoFit/>
            </a:bodyPr>
            <a:lstStyle/>
            <a:p>
              <a:pPr>
                <a:lnSpc>
                  <a:spcPts val="3919"/>
                </a:lnSpc>
                <a:spcBef>
                  <a:spcPct val="0"/>
                </a:spcBef>
              </a:pPr>
              <a:r>
                <a:rPr lang="en-US" sz="2799">
                  <a:solidFill>
                    <a:srgbClr val="141414"/>
                  </a:solidFill>
                  <a:latin typeface="Public Sans"/>
                </a:rPr>
                <a:t>Hispanic &amp; women lawsuit settlement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7449"/>
        </a:solidFill>
        <a:effectLst/>
      </p:bgPr>
    </p:bg>
    <p:spTree>
      <p:nvGrpSpPr>
        <p:cNvPr id="1" name=""/>
        <p:cNvGrpSpPr/>
        <p:nvPr/>
      </p:nvGrpSpPr>
      <p:grpSpPr>
        <a:xfrm>
          <a:off x="0" y="0"/>
          <a:ext cx="0" cy="0"/>
          <a:chOff x="0" y="0"/>
          <a:chExt cx="0" cy="0"/>
        </a:xfrm>
      </p:grpSpPr>
      <p:sp>
        <p:nvSpPr>
          <p:cNvPr id="2" name="TextBox 2"/>
          <p:cNvSpPr txBox="1"/>
          <p:nvPr/>
        </p:nvSpPr>
        <p:spPr>
          <a:xfrm>
            <a:off x="3781465" y="9229725"/>
            <a:ext cx="1112131" cy="296571"/>
          </a:xfrm>
          <a:prstGeom prst="rect">
            <a:avLst/>
          </a:prstGeom>
        </p:spPr>
        <p:txBody>
          <a:bodyPr lIns="0" tIns="0" rIns="0" bIns="0" rtlCol="0" anchor="t">
            <a:spAutoFit/>
          </a:bodyPr>
          <a:lstStyle/>
          <a:p>
            <a:pPr algn="ctr">
              <a:lnSpc>
                <a:spcPts val="2483"/>
              </a:lnSpc>
            </a:pPr>
            <a:r>
              <a:rPr lang="en-US" sz="1773">
                <a:solidFill>
                  <a:srgbClr val="000000"/>
                </a:solidFill>
                <a:latin typeface="Open Sans Light"/>
              </a:rPr>
              <a:t>6/26/2019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17563" y="933450"/>
            <a:ext cx="13417968" cy="6560147"/>
          </a:xfrm>
          <a:prstGeom prst="rect">
            <a:avLst/>
          </a:prstGeom>
        </p:spPr>
        <p:txBody>
          <a:bodyPr lIns="0" tIns="0" rIns="0" bIns="0" rtlCol="0" anchor="t">
            <a:spAutoFit/>
          </a:bodyPr>
          <a:lstStyle/>
          <a:p>
            <a:pPr algn="ctr">
              <a:lnSpc>
                <a:spcPts val="7492"/>
              </a:lnSpc>
            </a:pPr>
            <a:r>
              <a:rPr lang="en-US" sz="5351">
                <a:solidFill>
                  <a:srgbClr val="947449"/>
                </a:solidFill>
                <a:latin typeface="Open Sans"/>
              </a:rPr>
              <a:t>Discrimination in 2021 </a:t>
            </a:r>
          </a:p>
          <a:p>
            <a:pPr algn="ctr">
              <a:lnSpc>
                <a:spcPts val="7492"/>
              </a:lnSpc>
            </a:pPr>
            <a:endParaRPr lang="en-US" sz="5351">
              <a:solidFill>
                <a:srgbClr val="947449"/>
              </a:solidFill>
              <a:latin typeface="Open Sans"/>
            </a:endParaRPr>
          </a:p>
          <a:p>
            <a:pPr algn="ctr">
              <a:lnSpc>
                <a:spcPts val="7492"/>
              </a:lnSpc>
            </a:pPr>
            <a:r>
              <a:rPr lang="en-US" sz="5351">
                <a:solidFill>
                  <a:srgbClr val="000000"/>
                </a:solidFill>
                <a:latin typeface="Open Sans"/>
              </a:rPr>
              <a:t>- Overt </a:t>
            </a:r>
          </a:p>
          <a:p>
            <a:pPr algn="ctr">
              <a:lnSpc>
                <a:spcPts val="7492"/>
              </a:lnSpc>
            </a:pPr>
            <a:endParaRPr lang="en-US" sz="5351">
              <a:solidFill>
                <a:srgbClr val="000000"/>
              </a:solidFill>
              <a:latin typeface="Open Sans"/>
            </a:endParaRPr>
          </a:p>
          <a:p>
            <a:pPr algn="ctr">
              <a:lnSpc>
                <a:spcPts val="7492"/>
              </a:lnSpc>
            </a:pPr>
            <a:r>
              <a:rPr lang="en-US" sz="5351">
                <a:solidFill>
                  <a:srgbClr val="000000"/>
                </a:solidFill>
                <a:latin typeface="Open Sans"/>
              </a:rPr>
              <a:t>- Systemic </a:t>
            </a:r>
          </a:p>
          <a:p>
            <a:pPr algn="ctr">
              <a:lnSpc>
                <a:spcPts val="7492"/>
              </a:lnSpc>
            </a:pPr>
            <a:endParaRPr lang="en-US" sz="5351">
              <a:solidFill>
                <a:srgbClr val="000000"/>
              </a:solidFill>
              <a:latin typeface="Open Sans"/>
            </a:endParaRPr>
          </a:p>
          <a:p>
            <a:pPr algn="ctr">
              <a:lnSpc>
                <a:spcPts val="7492"/>
              </a:lnSpc>
            </a:pPr>
            <a:r>
              <a:rPr lang="en-US" sz="5351">
                <a:solidFill>
                  <a:srgbClr val="000000"/>
                </a:solidFill>
                <a:latin typeface="Open Sans"/>
              </a:rPr>
              <a:t>- Passive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445920" y="6466535"/>
            <a:ext cx="8329451" cy="3676650"/>
          </a:xfrm>
          <a:prstGeom prst="rect">
            <a:avLst/>
          </a:prstGeom>
        </p:spPr>
        <p:txBody>
          <a:bodyPr lIns="0" tIns="0" rIns="0" bIns="0" rtlCol="0" anchor="t">
            <a:spAutoFit/>
          </a:bodyPr>
          <a:lstStyle/>
          <a:p>
            <a:pPr algn="r">
              <a:lnSpc>
                <a:spcPts val="7200"/>
              </a:lnSpc>
            </a:pPr>
            <a:r>
              <a:rPr lang="en-US" sz="6000" spc="-179">
                <a:solidFill>
                  <a:srgbClr val="FFFFFF"/>
                </a:solidFill>
                <a:latin typeface="Public Sans Bold"/>
              </a:rPr>
              <a:t>- Advisory Committees </a:t>
            </a:r>
          </a:p>
          <a:p>
            <a:pPr algn="r">
              <a:lnSpc>
                <a:spcPts val="7200"/>
              </a:lnSpc>
            </a:pPr>
            <a:r>
              <a:rPr lang="en-US" sz="6000" spc="-179">
                <a:solidFill>
                  <a:srgbClr val="FFFFFF"/>
                </a:solidFill>
                <a:latin typeface="Public Sans Bold"/>
              </a:rPr>
              <a:t>- Outreach Efforts</a:t>
            </a:r>
          </a:p>
          <a:p>
            <a:pPr marL="0" lvl="0" indent="0" algn="r">
              <a:lnSpc>
                <a:spcPts val="7200"/>
              </a:lnSpc>
            </a:pPr>
            <a:r>
              <a:rPr lang="en-US" sz="6000" spc="-179">
                <a:solidFill>
                  <a:srgbClr val="FFFFFF"/>
                </a:solidFill>
                <a:latin typeface="Public Sans Bold"/>
              </a:rPr>
              <a:t>- Specialized Funding Pools  </a:t>
            </a:r>
          </a:p>
        </p:txBody>
      </p:sp>
      <p:sp>
        <p:nvSpPr>
          <p:cNvPr id="3" name="TextBox 3"/>
          <p:cNvSpPr txBox="1"/>
          <p:nvPr/>
        </p:nvSpPr>
        <p:spPr>
          <a:xfrm>
            <a:off x="8365948" y="1214344"/>
            <a:ext cx="8893352" cy="504825"/>
          </a:xfrm>
          <a:prstGeom prst="rect">
            <a:avLst/>
          </a:prstGeom>
        </p:spPr>
        <p:txBody>
          <a:bodyPr lIns="0" tIns="0" rIns="0" bIns="0" rtlCol="0" anchor="t">
            <a:spAutoFit/>
          </a:bodyPr>
          <a:lstStyle/>
          <a:p>
            <a:pPr marL="0" lvl="0" indent="0" algn="r">
              <a:lnSpc>
                <a:spcPts val="3900"/>
              </a:lnSpc>
            </a:pPr>
            <a:r>
              <a:rPr lang="en-US" sz="3000">
                <a:solidFill>
                  <a:srgbClr val="9A531E"/>
                </a:solidFill>
                <a:latin typeface="Public Sans Bold"/>
              </a:rPr>
              <a:t>WHAT STEPS HAS USDA TAKEN?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2526" y="734182"/>
            <a:ext cx="4205888" cy="8810604"/>
          </a:xfrm>
          <a:prstGeom prst="rect">
            <a:avLst/>
          </a:prstGeom>
        </p:spPr>
      </p:pic>
      <p:grpSp>
        <p:nvGrpSpPr>
          <p:cNvPr id="3" name="Group 3"/>
          <p:cNvGrpSpPr/>
          <p:nvPr/>
        </p:nvGrpSpPr>
        <p:grpSpPr>
          <a:xfrm>
            <a:off x="7585376" y="1602776"/>
            <a:ext cx="8910137" cy="7081449"/>
            <a:chOff x="0" y="0"/>
            <a:chExt cx="11880183" cy="9441931"/>
          </a:xfrm>
        </p:grpSpPr>
        <p:sp>
          <p:nvSpPr>
            <p:cNvPr id="4" name="TextBox 4"/>
            <p:cNvSpPr txBox="1"/>
            <p:nvPr/>
          </p:nvSpPr>
          <p:spPr>
            <a:xfrm>
              <a:off x="0" y="2472806"/>
              <a:ext cx="11880183" cy="6969125"/>
            </a:xfrm>
            <a:prstGeom prst="rect">
              <a:avLst/>
            </a:prstGeom>
          </p:spPr>
          <p:txBody>
            <a:bodyPr lIns="0" tIns="0" rIns="0" bIns="0" rtlCol="0" anchor="t">
              <a:spAutoFit/>
            </a:bodyPr>
            <a:lstStyle/>
            <a:p>
              <a:pPr marL="0" lvl="0" indent="0">
                <a:lnSpc>
                  <a:spcPts val="10320"/>
                </a:lnSpc>
              </a:pPr>
              <a:r>
                <a:rPr lang="en-US" sz="8600" spc="-258">
                  <a:solidFill>
                    <a:srgbClr val="947449"/>
                  </a:solidFill>
                  <a:latin typeface="Public Sans Bold"/>
                </a:rPr>
                <a:t>Producers do not see USDA and Districts as separate entities. </a:t>
              </a:r>
            </a:p>
          </p:txBody>
        </p:sp>
        <p:sp>
          <p:nvSpPr>
            <p:cNvPr id="5" name="TextBox 5"/>
            <p:cNvSpPr txBox="1"/>
            <p:nvPr/>
          </p:nvSpPr>
          <p:spPr>
            <a:xfrm>
              <a:off x="0" y="-47625"/>
              <a:ext cx="11880183" cy="1952625"/>
            </a:xfrm>
            <a:prstGeom prst="rect">
              <a:avLst/>
            </a:prstGeom>
          </p:spPr>
          <p:txBody>
            <a:bodyPr lIns="0" tIns="0" rIns="0" bIns="0" rtlCol="0" anchor="t">
              <a:spAutoFit/>
            </a:bodyPr>
            <a:lstStyle/>
            <a:p>
              <a:pPr marL="0" lvl="0" indent="0">
                <a:lnSpc>
                  <a:spcPts val="5850"/>
                </a:lnSpc>
              </a:pPr>
              <a:r>
                <a:rPr lang="en-US" sz="4500">
                  <a:solidFill>
                    <a:srgbClr val="328048"/>
                  </a:solidFill>
                  <a:latin typeface="Public Sans Bold"/>
                </a:rPr>
                <a:t>WHAT DOES THAT HAVE TO DO WITH US?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2650" y="2266950"/>
            <a:ext cx="5929497" cy="5734050"/>
          </a:xfrm>
          <a:prstGeom prst="rect">
            <a:avLst/>
          </a:prstGeom>
        </p:spPr>
        <p:txBody>
          <a:bodyPr lIns="0" tIns="0" rIns="0" bIns="0" rtlCol="0" anchor="t">
            <a:spAutoFit/>
          </a:bodyPr>
          <a:lstStyle/>
          <a:p>
            <a:pPr marL="0" lvl="0" indent="0">
              <a:lnSpc>
                <a:spcPts val="9000"/>
              </a:lnSpc>
            </a:pPr>
            <a:r>
              <a:rPr lang="en-US" sz="7500" spc="-225">
                <a:solidFill>
                  <a:srgbClr val="141414"/>
                </a:solidFill>
                <a:latin typeface="Public Sans Bold"/>
              </a:rPr>
              <a:t>CARE: Conservation &amp; Agriculture Reach Everyone </a:t>
            </a:r>
          </a:p>
        </p:txBody>
      </p:sp>
      <p:grpSp>
        <p:nvGrpSpPr>
          <p:cNvPr id="3" name="Group 3"/>
          <p:cNvGrpSpPr/>
          <p:nvPr/>
        </p:nvGrpSpPr>
        <p:grpSpPr>
          <a:xfrm>
            <a:off x="10619431" y="843408"/>
            <a:ext cx="6018493" cy="8160432"/>
            <a:chOff x="0" y="0"/>
            <a:chExt cx="8024657" cy="10880576"/>
          </a:xfrm>
        </p:grpSpPr>
        <p:sp>
          <p:nvSpPr>
            <p:cNvPr id="4" name="AutoShape 4"/>
            <p:cNvSpPr/>
            <p:nvPr/>
          </p:nvSpPr>
          <p:spPr>
            <a:xfrm>
              <a:off x="0" y="2189791"/>
              <a:ext cx="8024657" cy="12700"/>
            </a:xfrm>
            <a:prstGeom prst="rect">
              <a:avLst/>
            </a:prstGeom>
            <a:solidFill>
              <a:srgbClr val="141414"/>
            </a:solidFill>
          </p:spPr>
        </p:sp>
        <p:sp>
          <p:nvSpPr>
            <p:cNvPr id="5" name="TextBox 5"/>
            <p:cNvSpPr txBox="1"/>
            <p:nvPr/>
          </p:nvSpPr>
          <p:spPr>
            <a:xfrm>
              <a:off x="0" y="842978"/>
              <a:ext cx="8024657" cy="566208"/>
            </a:xfrm>
            <a:prstGeom prst="rect">
              <a:avLst/>
            </a:prstGeom>
          </p:spPr>
          <p:txBody>
            <a:bodyPr lIns="0" tIns="0" rIns="0" bIns="0" rtlCol="0" anchor="t">
              <a:spAutoFit/>
            </a:bodyPr>
            <a:lstStyle/>
            <a:p>
              <a:pPr marL="0" lvl="0" indent="0" algn="l">
                <a:lnSpc>
                  <a:spcPts val="3500"/>
                </a:lnSpc>
                <a:spcBef>
                  <a:spcPct val="0"/>
                </a:spcBef>
              </a:pPr>
              <a:endParaRPr/>
            </a:p>
          </p:txBody>
        </p:sp>
        <p:sp>
          <p:nvSpPr>
            <p:cNvPr id="6" name="TextBox 6"/>
            <p:cNvSpPr txBox="1"/>
            <p:nvPr/>
          </p:nvSpPr>
          <p:spPr>
            <a:xfrm>
              <a:off x="0" y="-19050"/>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Goals</a:t>
              </a:r>
            </a:p>
          </p:txBody>
        </p:sp>
        <p:sp>
          <p:nvSpPr>
            <p:cNvPr id="7" name="TextBox 7"/>
            <p:cNvSpPr txBox="1"/>
            <p:nvPr/>
          </p:nvSpPr>
          <p:spPr>
            <a:xfrm>
              <a:off x="0" y="3826073"/>
              <a:ext cx="8024657" cy="3487208"/>
            </a:xfrm>
            <a:prstGeom prst="rect">
              <a:avLst/>
            </a:prstGeom>
          </p:spPr>
          <p:txBody>
            <a:bodyPr lIns="0" tIns="0" rIns="0" bIns="0" rtlCol="0" anchor="t">
              <a:spAutoFit/>
            </a:bodyPr>
            <a:lstStyle/>
            <a:p>
              <a:pPr marL="0" lvl="0" indent="0" algn="l">
                <a:lnSpc>
                  <a:spcPts val="3500"/>
                </a:lnSpc>
                <a:spcBef>
                  <a:spcPct val="0"/>
                </a:spcBef>
              </a:pPr>
              <a:r>
                <a:rPr lang="en-US" sz="2499">
                  <a:solidFill>
                    <a:srgbClr val="141414"/>
                  </a:solidFill>
                  <a:latin typeface="Public Sans"/>
                </a:rPr>
                <a:t>Increase the number of socially disadvantaged farmers and ranchers and veterans accessing conservation technical assistance and financial assistance from both NRCS &amp; their local conservation district. </a:t>
              </a:r>
            </a:p>
          </p:txBody>
        </p:sp>
        <p:sp>
          <p:nvSpPr>
            <p:cNvPr id="8" name="TextBox 8"/>
            <p:cNvSpPr txBox="1"/>
            <p:nvPr/>
          </p:nvSpPr>
          <p:spPr>
            <a:xfrm>
              <a:off x="0" y="2964045"/>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#1</a:t>
              </a:r>
            </a:p>
          </p:txBody>
        </p:sp>
        <p:sp>
          <p:nvSpPr>
            <p:cNvPr id="9" name="TextBox 9"/>
            <p:cNvSpPr txBox="1"/>
            <p:nvPr/>
          </p:nvSpPr>
          <p:spPr>
            <a:xfrm>
              <a:off x="0" y="9730168"/>
              <a:ext cx="8024657" cy="1150408"/>
            </a:xfrm>
            <a:prstGeom prst="rect">
              <a:avLst/>
            </a:prstGeom>
          </p:spPr>
          <p:txBody>
            <a:bodyPr lIns="0" tIns="0" rIns="0" bIns="0" rtlCol="0" anchor="t">
              <a:spAutoFit/>
            </a:bodyPr>
            <a:lstStyle/>
            <a:p>
              <a:pPr marL="0" lvl="0" indent="0" algn="l">
                <a:lnSpc>
                  <a:spcPts val="3500"/>
                </a:lnSpc>
                <a:spcBef>
                  <a:spcPct val="0"/>
                </a:spcBef>
              </a:pPr>
              <a:r>
                <a:rPr lang="en-US" sz="2499">
                  <a:solidFill>
                    <a:srgbClr val="141414"/>
                  </a:solidFill>
                  <a:latin typeface="Public Sans"/>
                </a:rPr>
                <a:t>Improve the health of the soil on SDA producers operations. </a:t>
              </a:r>
            </a:p>
          </p:txBody>
        </p:sp>
        <p:sp>
          <p:nvSpPr>
            <p:cNvPr id="10" name="TextBox 10"/>
            <p:cNvSpPr txBox="1"/>
            <p:nvPr/>
          </p:nvSpPr>
          <p:spPr>
            <a:xfrm>
              <a:off x="0" y="8868140"/>
              <a:ext cx="1991743" cy="730250"/>
            </a:xfrm>
            <a:prstGeom prst="rect">
              <a:avLst/>
            </a:prstGeom>
          </p:spPr>
          <p:txBody>
            <a:bodyPr lIns="0" tIns="0" rIns="0" bIns="0" rtlCol="0" anchor="t">
              <a:spAutoFit/>
            </a:bodyPr>
            <a:lstStyle/>
            <a:p>
              <a:pPr marL="0" lvl="0" indent="0">
                <a:lnSpc>
                  <a:spcPts val="4200"/>
                </a:lnSpc>
                <a:spcBef>
                  <a:spcPct val="0"/>
                </a:spcBef>
              </a:pPr>
              <a:r>
                <a:rPr lang="en-US" sz="3500" spc="-105">
                  <a:solidFill>
                    <a:srgbClr val="328048"/>
                  </a:solidFill>
                  <a:latin typeface="Public Sans Bold"/>
                </a:rPr>
                <a:t>#2</a:t>
              </a:r>
            </a:p>
          </p:txBody>
        </p:sp>
        <p:sp>
          <p:nvSpPr>
            <p:cNvPr id="11" name="AutoShape 11"/>
            <p:cNvSpPr/>
            <p:nvPr/>
          </p:nvSpPr>
          <p:spPr>
            <a:xfrm>
              <a:off x="0" y="8093886"/>
              <a:ext cx="8024657" cy="12700"/>
            </a:xfrm>
            <a:prstGeom prst="rect">
              <a:avLst/>
            </a:prstGeom>
            <a:solidFill>
              <a:srgbClr val="141414"/>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1106</Words>
  <Application>Microsoft Office PowerPoint</Application>
  <PresentationFormat>Custom</PresentationFormat>
  <Paragraphs>143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Public Sans</vt:lpstr>
      <vt:lpstr>Open Sans Light</vt:lpstr>
      <vt:lpstr>Public Sans Bold</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Conservation and Agriculture Reach Everyone</dc:title>
  <cp:lastModifiedBy>Katrina Vaitkus Stacey</cp:lastModifiedBy>
  <cp:revision>2</cp:revision>
  <dcterms:created xsi:type="dcterms:W3CDTF">2006-08-16T00:00:00Z</dcterms:created>
  <dcterms:modified xsi:type="dcterms:W3CDTF">2021-10-07T18:26:16Z</dcterms:modified>
  <dc:identifier>DAEqwM-UCMQ</dc:identifier>
</cp:coreProperties>
</file>